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0" r:id="rId2"/>
    <p:sldId id="397" r:id="rId3"/>
    <p:sldId id="393" r:id="rId4"/>
    <p:sldId id="369" r:id="rId5"/>
    <p:sldId id="331" r:id="rId6"/>
    <p:sldId id="395" r:id="rId7"/>
    <p:sldId id="350" r:id="rId8"/>
    <p:sldId id="392" r:id="rId9"/>
    <p:sldId id="367" r:id="rId10"/>
    <p:sldId id="378" r:id="rId11"/>
    <p:sldId id="390" r:id="rId12"/>
    <p:sldId id="379" r:id="rId13"/>
    <p:sldId id="383" r:id="rId14"/>
    <p:sldId id="381" r:id="rId15"/>
    <p:sldId id="396" r:id="rId16"/>
    <p:sldId id="391" r:id="rId17"/>
    <p:sldId id="373" r:id="rId18"/>
    <p:sldId id="374" r:id="rId19"/>
    <p:sldId id="332" r:id="rId20"/>
    <p:sldId id="39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9917E2-D270-4475-A266-C0BECD627B25}">
          <p14:sldIdLst>
            <p14:sldId id="340"/>
            <p14:sldId id="397"/>
            <p14:sldId id="393"/>
            <p14:sldId id="369"/>
            <p14:sldId id="331"/>
            <p14:sldId id="395"/>
            <p14:sldId id="350"/>
            <p14:sldId id="392"/>
            <p14:sldId id="367"/>
            <p14:sldId id="378"/>
            <p14:sldId id="390"/>
            <p14:sldId id="379"/>
            <p14:sldId id="383"/>
            <p14:sldId id="381"/>
            <p14:sldId id="396"/>
            <p14:sldId id="391"/>
            <p14:sldId id="373"/>
            <p14:sldId id="374"/>
            <p14:sldId id="332"/>
            <p14:sldId id="398"/>
          </p14:sldIdLst>
        </p14:section>
        <p14:section name="Untitled Section" id="{FA39CF67-373D-4C16-AA0A-6F82A7D5F6F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9900"/>
    <a:srgbClr val="008000"/>
    <a:srgbClr val="9933FF"/>
    <a:srgbClr val="CC00CC"/>
    <a:srgbClr val="FF00FF"/>
    <a:srgbClr val="FF66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54" autoAdjust="0"/>
  </p:normalViewPr>
  <p:slideViewPr>
    <p:cSldViewPr snapToGrid="0">
      <p:cViewPr>
        <p:scale>
          <a:sx n="60" d="100"/>
          <a:sy n="60" d="100"/>
        </p:scale>
        <p:origin x="-14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73E32-7540-4FD1-9564-9849153F581B}" type="datetimeFigureOut">
              <a:rPr lang="en-US" smtClean="0"/>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A2050-2D25-40C8-96FF-080FB40AABC1}" type="slidenum">
              <a:rPr lang="en-US" smtClean="0"/>
              <a:t>‹#›</a:t>
            </a:fld>
            <a:endParaRPr lang="en-US"/>
          </a:p>
        </p:txBody>
      </p:sp>
    </p:spTree>
    <p:extLst>
      <p:ext uri="{BB962C8B-B14F-4D97-AF65-F5344CB8AC3E}">
        <p14:creationId xmlns:p14="http://schemas.microsoft.com/office/powerpoint/2010/main" val="329855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2</a:t>
            </a:fld>
            <a:endParaRPr lang="en-US"/>
          </a:p>
        </p:txBody>
      </p:sp>
    </p:spTree>
    <p:extLst>
      <p:ext uri="{BB962C8B-B14F-4D97-AF65-F5344CB8AC3E}">
        <p14:creationId xmlns:p14="http://schemas.microsoft.com/office/powerpoint/2010/main" val="201541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mtClean="0"/>
              <a:t>প্রয়োজনে</a:t>
            </a:r>
            <a:r>
              <a:rPr lang="bn-BD" baseline="0" smtClean="0"/>
              <a:t> শিক্ষক মূল্যায়নের প্রশ্ন পরিবর্তন করতে পারেন।</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17</a:t>
            </a:fld>
            <a:endParaRPr lang="en-US"/>
          </a:p>
        </p:txBody>
      </p:sp>
    </p:spTree>
    <p:extLst>
      <p:ext uri="{BB962C8B-B14F-4D97-AF65-F5344CB8AC3E}">
        <p14:creationId xmlns:p14="http://schemas.microsoft.com/office/powerpoint/2010/main" val="197873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19</a:t>
            </a:fld>
            <a:endParaRPr lang="en-US"/>
          </a:p>
        </p:txBody>
      </p:sp>
    </p:spTree>
    <p:extLst>
      <p:ext uri="{BB962C8B-B14F-4D97-AF65-F5344CB8AC3E}">
        <p14:creationId xmlns:p14="http://schemas.microsoft.com/office/powerpoint/2010/main" val="372188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শিক্ষার্থীরা</a:t>
            </a:r>
            <a:r>
              <a:rPr lang="bn-BD" baseline="0" dirty="0" smtClean="0"/>
              <a:t> চিত্রগুলো  সম্পর্কে না বুঝতে পারলে শিক্ষক ঘড়ি, সাইকেল, পাখা ও গোলাকার বস্তুর গতি সম্পর্কে সংক্ষেপে ব্যাখ্যা করতে পারেন।</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4</a:t>
            </a:fld>
            <a:endParaRPr lang="en-US"/>
          </a:p>
        </p:txBody>
      </p:sp>
    </p:spTree>
    <p:extLst>
      <p:ext uri="{BB962C8B-B14F-4D97-AF65-F5344CB8AC3E}">
        <p14:creationId xmlns:p14="http://schemas.microsoft.com/office/powerpoint/2010/main" val="396659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 শিক্ষক প্রশ্ন</a:t>
            </a:r>
            <a:r>
              <a:rPr lang="bn-BD" sz="1200" baseline="0" dirty="0" smtClean="0">
                <a:latin typeface="NikoshBAN" pitchFamily="2" charset="0"/>
                <a:cs typeface="NikoshBAN" pitchFamily="2" charset="0"/>
              </a:rPr>
              <a:t> করতে পারেন:   </a:t>
            </a:r>
            <a:r>
              <a:rPr lang="bn-BD" sz="1200" b="1" dirty="0" smtClean="0">
                <a:solidFill>
                  <a:schemeClr val="tx1"/>
                </a:solidFill>
                <a:latin typeface="NikoshBAN" pitchFamily="2" charset="0"/>
                <a:cs typeface="NikoshBAN" pitchFamily="2" charset="0"/>
                <a:sym typeface="Wingdings"/>
              </a:rPr>
              <a:t>সাইকেলের চাকার গতি বা ড্রিল মেশিনের গতিকে কোন গতি বলা যেতে পারে? ঘূর্ণন</a:t>
            </a:r>
            <a:r>
              <a:rPr lang="bn-BD" sz="1200" b="1" baseline="0" dirty="0" smtClean="0">
                <a:solidFill>
                  <a:schemeClr val="tx1"/>
                </a:solidFill>
                <a:latin typeface="NikoshBAN" pitchFamily="2" charset="0"/>
                <a:cs typeface="NikoshBAN" pitchFamily="2" charset="0"/>
                <a:sym typeface="Wingdings"/>
              </a:rPr>
              <a:t> চলন গতির আর কী কী উদাহরণ দেওয়া যায়?</a:t>
            </a: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 যদি কোন বস্তুর ঘূর্ণনের সাথে সাথে এটি সামনের দিকে অগ্রসর হয় বা সামনের দিকে চলে তখন তাকে ঘূর্ণন চলনগতি বা জটিল গতি বলে। যেমন: সাইকেলের চাকার গতি, ড্রিল মেশিনের গতি।</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9</a:t>
            </a:fld>
            <a:endParaRPr lang="en-US"/>
          </a:p>
        </p:txBody>
      </p:sp>
    </p:spTree>
    <p:extLst>
      <p:ext uri="{BB962C8B-B14F-4D97-AF65-F5344CB8AC3E}">
        <p14:creationId xmlns:p14="http://schemas.microsoft.com/office/powerpoint/2010/main" val="157588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 (চিত্রগুলোর আলোকে শিক্ষক বোর্ডে চিত্র এঁকে প্রয়োজনীয় ব্যাখ্যা দিতে</a:t>
            </a:r>
            <a:r>
              <a:rPr lang="bn-BD" sz="1200" baseline="0" dirty="0" smtClean="0">
                <a:latin typeface="NikoshBAN" pitchFamily="2" charset="0"/>
                <a:cs typeface="NikoshBAN" pitchFamily="2" charset="0"/>
              </a:rPr>
              <a:t> পারেন।</a:t>
            </a:r>
            <a:r>
              <a:rPr lang="bn-BD" sz="1200" dirty="0" smtClean="0">
                <a:latin typeface="NikoshBAN" pitchFamily="2" charset="0"/>
                <a:cs typeface="NikoshBAN" pitchFamily="2" charset="0"/>
              </a:rPr>
              <a:t>)</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 কোনো গতিশীল বস্তুকণার গতি যদি এমন হয় যে, এটি এর গতি পথে কোনো নির্দিষ্ট বিন্দুকে নির্দিষ্ট সময় পর পর একই দিক থেকে অতিক্রম করে, তাহলে সে গতিকে পর্যাবৃত্ত গতি বলে। অর্থাৎ কোনো গতিশীল বস্তু যদি  একই পথ বারবার অতিক্রম করে তাহলে সে গতিকে পর্যাবৃত্ত গতি বলে।)</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10</a:t>
            </a:fld>
            <a:endParaRPr lang="en-US"/>
          </a:p>
        </p:txBody>
      </p:sp>
    </p:spTree>
    <p:extLst>
      <p:ext uri="{BB962C8B-B14F-4D97-AF65-F5344CB8AC3E}">
        <p14:creationId xmlns:p14="http://schemas.microsoft.com/office/powerpoint/2010/main" val="27554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প্রয়োজনে</a:t>
            </a:r>
            <a:r>
              <a:rPr lang="bn-BD" baseline="0" dirty="0" smtClean="0"/>
              <a:t> শিক্ষক সহযোগিতা করবেন।</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11</a:t>
            </a:fld>
            <a:endParaRPr lang="en-US"/>
          </a:p>
        </p:txBody>
      </p:sp>
    </p:spTree>
    <p:extLst>
      <p:ext uri="{BB962C8B-B14F-4D97-AF65-F5344CB8AC3E}">
        <p14:creationId xmlns:p14="http://schemas.microsoft.com/office/powerpoint/2010/main" val="140678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 ছাত্রদের ( কমপক্ষে</a:t>
            </a:r>
            <a:r>
              <a:rPr lang="bn-BD" sz="1200" baseline="0" dirty="0" smtClean="0">
                <a:latin typeface="NikoshBAN" pitchFamily="2" charset="0"/>
                <a:cs typeface="NikoshBAN" pitchFamily="2" charset="0"/>
              </a:rPr>
              <a:t> একজন ছাত্রকে) </a:t>
            </a:r>
            <a:r>
              <a:rPr lang="bn-BD" sz="1200" dirty="0" smtClean="0">
                <a:latin typeface="NikoshBAN" pitchFamily="2" charset="0"/>
                <a:cs typeface="NikoshBAN" pitchFamily="2" charset="0"/>
              </a:rPr>
              <a:t>বোর্ডে এনে চিত্রের গতি কোন ধরনের তা লিখতে দিতে পারেন।  প্রয়োজনে</a:t>
            </a:r>
            <a:r>
              <a:rPr lang="bn-BD" sz="1200" baseline="0" dirty="0" smtClean="0">
                <a:latin typeface="NikoshBAN" pitchFamily="2" charset="0"/>
                <a:cs typeface="NikoshBAN" pitchFamily="2" charset="0"/>
              </a:rPr>
              <a:t> শিক্ষক সহযোগিতা করবেন।</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13</a:t>
            </a:fld>
            <a:endParaRPr lang="en-US"/>
          </a:p>
        </p:txBody>
      </p:sp>
    </p:spTree>
    <p:extLst>
      <p:ext uri="{BB962C8B-B14F-4D97-AF65-F5344CB8AC3E}">
        <p14:creationId xmlns:p14="http://schemas.microsoft.com/office/powerpoint/2010/main" val="339977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প্রশ্নোত্তরের আলোকে দোলন গতি সম্পর্কে এখানে বিস্তারিত ব্যাখ্যা দিবেন। [</a:t>
            </a:r>
            <a:r>
              <a:rPr lang="bn-BD" sz="1200" dirty="0" smtClean="0">
                <a:latin typeface="NikoshBAN" pitchFamily="2" charset="0"/>
                <a:cs typeface="NikoshBAN" pitchFamily="2" charset="0"/>
              </a:rPr>
              <a:t>দোলন গতি বা স্পন্দন গতি হলো সে গতি, যেখানে [কোনো বস্তু একটি অবস্থানে থেকে অগ্র-পশ্চাৎ চলে বা গতিশীল থাকে।]</a:t>
            </a:r>
            <a:endParaRPr lang="en-US" sz="1200"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C1A2050-2D25-40C8-96FF-080FB40AABC1}" type="slidenum">
              <a:rPr lang="en-US" smtClean="0"/>
              <a:t>14</a:t>
            </a:fld>
            <a:endParaRPr lang="en-US"/>
          </a:p>
        </p:txBody>
      </p:sp>
    </p:spTree>
    <p:extLst>
      <p:ext uri="{BB962C8B-B14F-4D97-AF65-F5344CB8AC3E}">
        <p14:creationId xmlns:p14="http://schemas.microsoft.com/office/powerpoint/2010/main" val="298694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chemeClr val="bg1"/>
                </a:solidFill>
                <a:latin typeface="NikoshBAN" pitchFamily="2" charset="0"/>
                <a:cs typeface="NikoshBAN" pitchFamily="2" charset="0"/>
              </a:rPr>
              <a:t>কাজ:- শিক্ষক স্পন্দন বা দোলন গতি পাঠ্য বইয়ের বর্ণনার আলোকে হাতে কলমে দেখাবেন।</a:t>
            </a:r>
            <a:endParaRPr lang="en-US" sz="1200" dirty="0" smtClean="0">
              <a:solidFill>
                <a:schemeClr val="bg1"/>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15</a:t>
            </a:fld>
            <a:endParaRPr lang="en-US"/>
          </a:p>
        </p:txBody>
      </p:sp>
    </p:spTree>
    <p:extLst>
      <p:ext uri="{BB962C8B-B14F-4D97-AF65-F5344CB8AC3E}">
        <p14:creationId xmlns:p14="http://schemas.microsoft.com/office/powerpoint/2010/main" val="54609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প্রয়োজনে</a:t>
            </a:r>
            <a:r>
              <a:rPr lang="bn-BD" baseline="0" dirty="0" smtClean="0"/>
              <a:t> শিক্ষক সহযোগিতা করবেন।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16</a:t>
            </a:fld>
            <a:endParaRPr lang="en-US"/>
          </a:p>
        </p:txBody>
      </p:sp>
    </p:spTree>
    <p:extLst>
      <p:ext uri="{BB962C8B-B14F-4D97-AF65-F5344CB8AC3E}">
        <p14:creationId xmlns:p14="http://schemas.microsoft.com/office/powerpoint/2010/main" val="204007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161634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275697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76236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96702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130D7-F4BC-4647-B57B-8C1F535B5690}"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379569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A130D7-F4BC-4647-B57B-8C1F535B5690}"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4523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A130D7-F4BC-4647-B57B-8C1F535B5690}"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102605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A130D7-F4BC-4647-B57B-8C1F535B5690}"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368633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6847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130D7-F4BC-4647-B57B-8C1F535B5690}"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25568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130D7-F4BC-4647-B57B-8C1F535B5690}"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169167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8000">
              <a:srgbClr val="21D6E0"/>
            </a:gs>
            <a:gs pos="100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130D7-F4BC-4647-B57B-8C1F535B5690}" type="datetimeFigureOut">
              <a:rPr lang="en-US" smtClean="0"/>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07EFC-9F1E-4A13-ADBD-0C4C40C5B5DC}" type="slidenum">
              <a:rPr lang="en-US" smtClean="0"/>
              <a:t>‹#›</a:t>
            </a:fld>
            <a:endParaRPr lang="en-US"/>
          </a:p>
        </p:txBody>
      </p:sp>
    </p:spTree>
    <p:extLst>
      <p:ext uri="{BB962C8B-B14F-4D97-AF65-F5344CB8AC3E}">
        <p14:creationId xmlns:p14="http://schemas.microsoft.com/office/powerpoint/2010/main" val="100334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94510" y="638353"/>
            <a:ext cx="6664036" cy="5520906"/>
            <a:chOff x="1094510" y="793630"/>
            <a:chExt cx="6664036" cy="5520906"/>
          </a:xfrm>
          <a:solidFill>
            <a:schemeClr val="tx2">
              <a:lumMod val="40000"/>
              <a:lumOff val="60000"/>
            </a:schemeClr>
          </a:solidFill>
        </p:grpSpPr>
        <p:grpSp>
          <p:nvGrpSpPr>
            <p:cNvPr id="6" name="Group 5"/>
            <p:cNvGrpSpPr/>
            <p:nvPr/>
          </p:nvGrpSpPr>
          <p:grpSpPr>
            <a:xfrm>
              <a:off x="1094510" y="793630"/>
              <a:ext cx="6664036" cy="5520906"/>
              <a:chOff x="1052945" y="1011382"/>
              <a:chExt cx="6664036" cy="4336474"/>
            </a:xfrm>
            <a:grpFill/>
          </p:grpSpPr>
          <p:sp>
            <p:nvSpPr>
              <p:cNvPr id="8" name="Cloud 7"/>
              <p:cNvSpPr/>
              <p:nvPr/>
            </p:nvSpPr>
            <p:spPr>
              <a:xfrm>
                <a:off x="1052945" y="1011382"/>
                <a:ext cx="6664036" cy="4336474"/>
              </a:xfrm>
              <a:prstGeom prst="cloud">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93729" y="2977722"/>
                <a:ext cx="5153889" cy="1619708"/>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marL="571500" indent="-571500" algn="ctr">
                  <a:buFont typeface="Wingdings"/>
                  <a:buChar char="Ü"/>
                </a:pPr>
                <a:r>
                  <a:rPr lang="bn-BD" sz="3200" dirty="0" smtClean="0">
                    <a:ln w="1905"/>
                    <a:effectLst>
                      <a:innerShdw blurRad="69850" dist="43180" dir="5400000">
                        <a:srgbClr val="000000">
                          <a:alpha val="65000"/>
                        </a:srgbClr>
                      </a:innerShdw>
                    </a:effectLst>
                    <a:latin typeface="NikoshBAN" pitchFamily="2" charset="0"/>
                    <a:cs typeface="NikoshBAN" pitchFamily="2" charset="0"/>
                    <a:sym typeface="Wingdings"/>
                  </a:rPr>
                  <a:t>সম্ম</a:t>
                </a:r>
                <a:r>
                  <a:rPr lang="bn-BD" sz="3200" dirty="0">
                    <a:ln w="1905"/>
                    <a:effectLst>
                      <a:innerShdw blurRad="69850" dist="43180" dir="5400000">
                        <a:srgbClr val="000000">
                          <a:alpha val="65000"/>
                        </a:srgbClr>
                      </a:innerShdw>
                    </a:effectLst>
                    <a:latin typeface="NikoshBAN" pitchFamily="2" charset="0"/>
                    <a:cs typeface="NikoshBAN" pitchFamily="2" charset="0"/>
                    <a:sym typeface="Wingdings"/>
                  </a:rPr>
                  <a:t>া</a:t>
                </a:r>
                <a:r>
                  <a:rPr lang="bn-BD" sz="3200" dirty="0" smtClean="0">
                    <a:ln w="1905"/>
                    <a:effectLst>
                      <a:innerShdw blurRad="69850" dist="43180" dir="5400000">
                        <a:srgbClr val="000000">
                          <a:alpha val="65000"/>
                        </a:srgbClr>
                      </a:innerShdw>
                    </a:effectLst>
                    <a:latin typeface="NikoshBAN" pitchFamily="2" charset="0"/>
                    <a:cs typeface="NikoshBAN" pitchFamily="2" charset="0"/>
                    <a:sym typeface="Wingdings"/>
                  </a:rPr>
                  <a:t>নিত </a:t>
                </a:r>
                <a:r>
                  <a:rPr lang="bn-BD" sz="3200" dirty="0" smtClean="0">
                    <a:ln w="1905"/>
                    <a:effectLst>
                      <a:innerShdw blurRad="69850" dist="43180" dir="5400000">
                        <a:srgbClr val="000000">
                          <a:alpha val="65000"/>
                        </a:srgbClr>
                      </a:innerShdw>
                    </a:effectLst>
                    <a:latin typeface="NikoshBAN" pitchFamily="2" charset="0"/>
                    <a:cs typeface="NikoshBAN" pitchFamily="2" charset="0"/>
                    <a:sym typeface="Wingdings"/>
                  </a:rPr>
                  <a:t>কন্টেন্ট </a:t>
                </a:r>
                <a:r>
                  <a:rPr lang="bn-BD" sz="3200" dirty="0">
                    <a:ln w="1905"/>
                    <a:effectLst>
                      <a:innerShdw blurRad="69850" dist="43180" dir="5400000">
                        <a:srgbClr val="000000">
                          <a:alpha val="65000"/>
                        </a:srgbClr>
                      </a:innerShdw>
                    </a:effectLst>
                    <a:latin typeface="NikoshBAN" pitchFamily="2" charset="0"/>
                    <a:cs typeface="NikoshBAN" pitchFamily="2" charset="0"/>
                    <a:sym typeface="Wingdings"/>
                  </a:rPr>
                  <a:t>ব্যবহারকারী/ শিক্ষকবৃন্দ এই কন্টেন্টটি পাঠদানের পূর্বে স্লাইড নোটের নির্দেশনাগুলো পড়ে নিলে ভালো হবে।</a:t>
                </a:r>
              </a:p>
            </p:txBody>
          </p:sp>
        </p:grpSp>
        <p:sp>
          <p:nvSpPr>
            <p:cNvPr id="7" name="Rectangle 6"/>
            <p:cNvSpPr/>
            <p:nvPr/>
          </p:nvSpPr>
          <p:spPr>
            <a:xfrm>
              <a:off x="2182481" y="1863632"/>
              <a:ext cx="4572000" cy="1200329"/>
            </a:xfrm>
            <a:prstGeom prst="rect">
              <a:avLst/>
            </a:prstGeom>
            <a:grpFill/>
          </p:spPr>
          <p:txBody>
            <a:bodyPr>
              <a:spAutoFit/>
            </a:bodyPr>
            <a:lstStyle/>
            <a:p>
              <a:pPr marL="571500" indent="-571500" algn="ctr">
                <a:buFont typeface="Wingdings"/>
                <a:buChar char="Ü"/>
              </a:pPr>
              <a:r>
                <a:rPr lang="bn-BD"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sym typeface="Wingdings"/>
                </a:rPr>
                <a:t>এই স্লাইডটি শিক্ষকবৃন্দ তথা কন্টেন্ট ব্যবহারকারীর জন্য:</a:t>
              </a:r>
            </a:p>
          </p:txBody>
        </p:sp>
      </p:grpSp>
    </p:spTree>
    <p:extLst>
      <p:ext uri="{BB962C8B-B14F-4D97-AF65-F5344CB8AC3E}">
        <p14:creationId xmlns:p14="http://schemas.microsoft.com/office/powerpoint/2010/main" val="27937572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C:\Users\DOEL\Desktop\graphics-fan-4416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3034" y="2143497"/>
            <a:ext cx="2046934" cy="13065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Object 27"/>
          <p:cNvGraphicFramePr>
            <a:graphicFrameLocks noChangeAspect="1"/>
          </p:cNvGraphicFramePr>
          <p:nvPr>
            <p:extLst>
              <p:ext uri="{D42A27DB-BD31-4B8C-83A1-F6EECF244321}">
                <p14:modId xmlns:p14="http://schemas.microsoft.com/office/powerpoint/2010/main" val="4066019455"/>
              </p:ext>
            </p:extLst>
          </p:nvPr>
        </p:nvGraphicFramePr>
        <p:xfrm>
          <a:off x="348496" y="1152767"/>
          <a:ext cx="2944089" cy="2832972"/>
        </p:xfrm>
        <a:graphic>
          <a:graphicData uri="http://schemas.openxmlformats.org/presentationml/2006/ole">
            <mc:AlternateContent xmlns:mc="http://schemas.openxmlformats.org/markup-compatibility/2006">
              <mc:Choice xmlns:v="urn:schemas-microsoft-com:vml" Requires="v">
                <p:oleObj spid="_x0000_s4404" name="Picture (32-bit)" r:id="rId5" imgW="4095720" imgH="4095720" progId="">
                  <p:embed/>
                </p:oleObj>
              </mc:Choice>
              <mc:Fallback>
                <p:oleObj name="Picture (32-bit)" r:id="rId5" imgW="4095720" imgH="40957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496" y="1152767"/>
                        <a:ext cx="2944089" cy="2832972"/>
                      </a:xfrm>
                      <a:prstGeom prst="rect">
                        <a:avLst/>
                      </a:prstGeom>
                      <a:noFill/>
                      <a:ln>
                        <a:noFill/>
                      </a:ln>
                      <a:effectLst/>
                      <a:extLst/>
                    </p:spPr>
                  </p:pic>
                </p:oleObj>
              </mc:Fallback>
            </mc:AlternateContent>
          </a:graphicData>
        </a:graphic>
      </p:graphicFrame>
      <p:grpSp>
        <p:nvGrpSpPr>
          <p:cNvPr id="29" name="Group 28"/>
          <p:cNvGrpSpPr/>
          <p:nvPr/>
        </p:nvGrpSpPr>
        <p:grpSpPr>
          <a:xfrm>
            <a:off x="1659589" y="1948626"/>
            <a:ext cx="342222" cy="1395599"/>
            <a:chOff x="-1339053" y="1442190"/>
            <a:chExt cx="342222" cy="1771463"/>
          </a:xfrm>
        </p:grpSpPr>
        <p:sp>
          <p:nvSpPr>
            <p:cNvPr id="30" name="AutoShape 8"/>
            <p:cNvSpPr>
              <a:spLocks noChangeArrowheads="1"/>
            </p:cNvSpPr>
            <p:nvPr/>
          </p:nvSpPr>
          <p:spPr bwMode="auto">
            <a:xfrm>
              <a:off x="-1339053" y="1442190"/>
              <a:ext cx="337428" cy="877914"/>
            </a:xfrm>
            <a:prstGeom prst="upArrow">
              <a:avLst>
                <a:gd name="adj1" fmla="val 50000"/>
                <a:gd name="adj2" fmla="val 93750"/>
              </a:avLst>
            </a:prstGeom>
            <a:solidFill>
              <a:srgbClr val="FF0000"/>
            </a:solidFill>
            <a:ln w="9525">
              <a:solidFill>
                <a:schemeClr val="bg2"/>
              </a:solidFill>
              <a:miter lim="800000"/>
              <a:headEnd/>
              <a:tailEnd/>
            </a:ln>
            <a:effectLst/>
          </p:spPr>
          <p:txBody>
            <a:bodyPr wrap="none" anchor="ctr"/>
            <a:lstStyle/>
            <a:p>
              <a:endParaRPr lang="en-US"/>
            </a:p>
          </p:txBody>
        </p:sp>
        <p:sp>
          <p:nvSpPr>
            <p:cNvPr id="31" name="AutoShape 8"/>
            <p:cNvSpPr>
              <a:spLocks noChangeArrowheads="1"/>
            </p:cNvSpPr>
            <p:nvPr/>
          </p:nvSpPr>
          <p:spPr bwMode="auto">
            <a:xfrm rot="10800000">
              <a:off x="-1334259" y="2335739"/>
              <a:ext cx="337428" cy="877914"/>
            </a:xfrm>
            <a:prstGeom prst="upArrow">
              <a:avLst>
                <a:gd name="adj1" fmla="val 50000"/>
                <a:gd name="adj2" fmla="val 93750"/>
              </a:avLst>
            </a:prstGeom>
            <a:noFill/>
            <a:ln w="9525">
              <a:noFill/>
              <a:miter lim="800000"/>
              <a:headEnd/>
              <a:tailEnd/>
            </a:ln>
            <a:effectLst/>
          </p:spPr>
          <p:txBody>
            <a:bodyPr wrap="none" anchor="ctr"/>
            <a:lstStyle/>
            <a:p>
              <a:endParaRPr lang="en-US"/>
            </a:p>
          </p:txBody>
        </p:sp>
      </p:grpSp>
      <p:sp>
        <p:nvSpPr>
          <p:cNvPr id="32" name="TextBox 31"/>
          <p:cNvSpPr txBox="1"/>
          <p:nvPr/>
        </p:nvSpPr>
        <p:spPr>
          <a:xfrm>
            <a:off x="1241607" y="3113988"/>
            <a:ext cx="1233606" cy="232624"/>
          </a:xfrm>
          <a:prstGeom prst="rect">
            <a:avLst/>
          </a:prstGeom>
          <a:noFill/>
        </p:spPr>
        <p:txBody>
          <a:bodyPr wrap="square" rtlCol="0">
            <a:prstTxWarp prst="textChevronInverted">
              <a:avLst/>
            </a:prstTxWarp>
            <a:spAutoFit/>
          </a:bodyPr>
          <a:lstStyle/>
          <a:p>
            <a:r>
              <a:rPr lang="bn-BD" dirty="0" smtClean="0">
                <a:solidFill>
                  <a:srgbClr val="0070C0"/>
                </a:solidFill>
                <a:latin typeface="NikoshBAN" pitchFamily="2" charset="0"/>
                <a:cs typeface="NikoshBAN" pitchFamily="2" charset="0"/>
              </a:rPr>
              <a:t>আবদুল মান্নান</a:t>
            </a:r>
            <a:endParaRPr lang="en-US" sz="1400" dirty="0">
              <a:solidFill>
                <a:srgbClr val="0070C0"/>
              </a:solidFill>
              <a:latin typeface="NikoshBAN" pitchFamily="2" charset="0"/>
              <a:cs typeface="NikoshBAN" pitchFamily="2" charset="0"/>
            </a:endParaRPr>
          </a:p>
        </p:txBody>
      </p:sp>
      <p:grpSp>
        <p:nvGrpSpPr>
          <p:cNvPr id="33" name="Group 32"/>
          <p:cNvGrpSpPr/>
          <p:nvPr/>
        </p:nvGrpSpPr>
        <p:grpSpPr>
          <a:xfrm>
            <a:off x="1659589" y="1766852"/>
            <a:ext cx="342222" cy="1771463"/>
            <a:chOff x="-1339053" y="1442190"/>
            <a:chExt cx="342222" cy="1771463"/>
          </a:xfrm>
        </p:grpSpPr>
        <p:sp>
          <p:nvSpPr>
            <p:cNvPr id="34" name="AutoShape 8"/>
            <p:cNvSpPr>
              <a:spLocks noChangeArrowheads="1"/>
            </p:cNvSpPr>
            <p:nvPr/>
          </p:nvSpPr>
          <p:spPr bwMode="auto">
            <a:xfrm>
              <a:off x="-1339053" y="1442190"/>
              <a:ext cx="337428" cy="877914"/>
            </a:xfrm>
            <a:prstGeom prst="upArrow">
              <a:avLst>
                <a:gd name="adj1" fmla="val 50000"/>
                <a:gd name="adj2" fmla="val 93750"/>
              </a:avLst>
            </a:prstGeom>
            <a:solidFill>
              <a:srgbClr val="339966"/>
            </a:solidFill>
            <a:ln w="9525">
              <a:solidFill>
                <a:schemeClr val="bg2"/>
              </a:solidFill>
              <a:miter lim="800000"/>
              <a:headEnd/>
              <a:tailEnd/>
            </a:ln>
            <a:effectLst/>
          </p:spPr>
          <p:txBody>
            <a:bodyPr wrap="none" anchor="ctr"/>
            <a:lstStyle/>
            <a:p>
              <a:endParaRPr lang="en-US"/>
            </a:p>
          </p:txBody>
        </p:sp>
        <p:sp>
          <p:nvSpPr>
            <p:cNvPr id="35" name="AutoShape 8"/>
            <p:cNvSpPr>
              <a:spLocks noChangeArrowheads="1"/>
            </p:cNvSpPr>
            <p:nvPr/>
          </p:nvSpPr>
          <p:spPr bwMode="auto">
            <a:xfrm rot="10800000">
              <a:off x="-1334259" y="2335739"/>
              <a:ext cx="337428" cy="877914"/>
            </a:xfrm>
            <a:prstGeom prst="upArrow">
              <a:avLst>
                <a:gd name="adj1" fmla="val 50000"/>
                <a:gd name="adj2" fmla="val 93750"/>
              </a:avLst>
            </a:prstGeom>
            <a:noFill/>
            <a:ln w="9525">
              <a:noFill/>
              <a:miter lim="800000"/>
              <a:headEnd/>
              <a:tailEnd/>
            </a:ln>
            <a:effectLst/>
          </p:spPr>
          <p:txBody>
            <a:bodyPr wrap="none" anchor="ctr"/>
            <a:lstStyle/>
            <a:p>
              <a:endParaRPr lang="en-US"/>
            </a:p>
          </p:txBody>
        </p:sp>
      </p:grpSp>
      <p:grpSp>
        <p:nvGrpSpPr>
          <p:cNvPr id="36" name="Group 35"/>
          <p:cNvGrpSpPr/>
          <p:nvPr/>
        </p:nvGrpSpPr>
        <p:grpSpPr>
          <a:xfrm>
            <a:off x="1625616" y="2466071"/>
            <a:ext cx="385049" cy="348392"/>
            <a:chOff x="749528" y="2488738"/>
            <a:chExt cx="481442" cy="439213"/>
          </a:xfrm>
        </p:grpSpPr>
        <p:sp>
          <p:nvSpPr>
            <p:cNvPr id="37" name="Oval 36"/>
            <p:cNvSpPr/>
            <p:nvPr/>
          </p:nvSpPr>
          <p:spPr>
            <a:xfrm>
              <a:off x="749528" y="2488738"/>
              <a:ext cx="481442" cy="439213"/>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30069" y="2642164"/>
              <a:ext cx="120360" cy="14118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5820021" y="1611086"/>
            <a:ext cx="2659320" cy="2322285"/>
            <a:chOff x="5384601" y="1502227"/>
            <a:chExt cx="2659320" cy="2488751"/>
          </a:xfrm>
        </p:grpSpPr>
        <p:pic>
          <p:nvPicPr>
            <p:cNvPr id="22" name="Picture 2" descr="C:\Users\DOEL\Desktop\7=cut\gotti\qrwqrq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4601" y="1991806"/>
              <a:ext cx="2659320" cy="199917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5646058" y="1502227"/>
              <a:ext cx="2235201" cy="2474688"/>
              <a:chOff x="5646058" y="1502227"/>
              <a:chExt cx="2235201" cy="2474688"/>
            </a:xfrm>
          </p:grpSpPr>
          <p:sp>
            <p:nvSpPr>
              <p:cNvPr id="39" name="Curved Right Arrow 38"/>
              <p:cNvSpPr/>
              <p:nvPr/>
            </p:nvSpPr>
            <p:spPr>
              <a:xfrm rot="19892881">
                <a:off x="5646058" y="2728687"/>
                <a:ext cx="420914" cy="1248228"/>
              </a:xfrm>
              <a:prstGeom prst="curved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urved Right Arrow 39"/>
              <p:cNvSpPr/>
              <p:nvPr/>
            </p:nvSpPr>
            <p:spPr>
              <a:xfrm rot="13118415">
                <a:off x="7460345" y="2728684"/>
                <a:ext cx="420914" cy="1248228"/>
              </a:xfrm>
              <a:prstGeom prst="curved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urved Right Arrow 40"/>
              <p:cNvSpPr/>
              <p:nvPr/>
            </p:nvSpPr>
            <p:spPr>
              <a:xfrm rot="5185136">
                <a:off x="6545945" y="1088570"/>
                <a:ext cx="420914" cy="1248228"/>
              </a:xfrm>
              <a:prstGeom prst="curved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6" name="Group 45"/>
          <p:cNvGrpSpPr/>
          <p:nvPr/>
        </p:nvGrpSpPr>
        <p:grpSpPr>
          <a:xfrm>
            <a:off x="1738846" y="4944098"/>
            <a:ext cx="6165273" cy="1323439"/>
            <a:chOff x="2410691" y="3937064"/>
            <a:chExt cx="6165273" cy="1323439"/>
          </a:xfrm>
        </p:grpSpPr>
        <p:pic>
          <p:nvPicPr>
            <p:cNvPr id="47" name="Picture 46" descr="C:\Users\DOEL\Desktop\k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9694" y="4083989"/>
              <a:ext cx="1029165" cy="969951"/>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2410691" y="3937064"/>
              <a:ext cx="6165273" cy="132343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wrap="square">
              <a:spAutoFit/>
            </a:bodyPr>
            <a:lstStyle/>
            <a:p>
              <a:r>
                <a:rPr lang="bn-BD" sz="4000" b="1" dirty="0" smtClean="0">
                  <a:solidFill>
                    <a:schemeClr val="tx1"/>
                  </a:solidFill>
                  <a:latin typeface="NikoshBAN" pitchFamily="2" charset="0"/>
                  <a:cs typeface="NikoshBAN" pitchFamily="2" charset="0"/>
                  <a:sym typeface="Wingdings"/>
                </a:rPr>
                <a:t>ঘড়ি কাঁটার গতি বা বৈদ্যুতিক পাখার গতি কোন ধরনের গতি?</a:t>
              </a:r>
              <a:endParaRPr lang="en-US" sz="4000" dirty="0">
                <a:solidFill>
                  <a:schemeClr val="tx1"/>
                </a:solidFill>
              </a:endParaRPr>
            </a:p>
          </p:txBody>
        </p:sp>
      </p:grpSp>
      <p:sp>
        <p:nvSpPr>
          <p:cNvPr id="49" name="Rectangle 48"/>
          <p:cNvSpPr/>
          <p:nvPr/>
        </p:nvSpPr>
        <p:spPr>
          <a:xfrm>
            <a:off x="3619147" y="288968"/>
            <a:ext cx="2234907" cy="76944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just"/>
            <a:r>
              <a:rPr lang="bn-BD" sz="4400" dirty="0" smtClean="0">
                <a:latin typeface="NikoshBAN" pitchFamily="2" charset="0"/>
                <a:cs typeface="NikoshBAN" pitchFamily="2" charset="0"/>
              </a:rPr>
              <a:t>পর্যাবৃত্ত গতি</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3267065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60000" fill="hold"/>
                                        <p:tgtEl>
                                          <p:spTgt spid="3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00" fill="hold"/>
                                        <p:tgtEl>
                                          <p:spTgt spid="29"/>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1000" fill="hold"/>
                                        <p:tgtEl>
                                          <p:spTgt spid="46"/>
                                        </p:tgtEl>
                                        <p:attrNameLst>
                                          <p:attrName>ppt_x</p:attrName>
                                        </p:attrNameLst>
                                      </p:cBhvr>
                                      <p:tavLst>
                                        <p:tav tm="0">
                                          <p:val>
                                            <p:strVal val="0-#ppt_w/2"/>
                                          </p:val>
                                        </p:tav>
                                        <p:tav tm="100000">
                                          <p:val>
                                            <p:strVal val="#ppt_x"/>
                                          </p:val>
                                        </p:tav>
                                      </p:tavLst>
                                    </p:anim>
                                    <p:anim calcmode="lin" valueType="num">
                                      <p:cBhvr additive="base">
                                        <p:cTn id="14" dur="1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1000"/>
                                        <p:tgtEl>
                                          <p:spTgt spid="46"/>
                                        </p:tgtEl>
                                      </p:cBhvr>
                                    </p:animEffect>
                                    <p:set>
                                      <p:cBhvr>
                                        <p:cTn id="19" dur="1" fill="hold">
                                          <p:stCondLst>
                                            <p:cond delay="999"/>
                                          </p:stCondLst>
                                        </p:cTn>
                                        <p:tgtEl>
                                          <p:spTgt spid="46"/>
                                        </p:tgtEl>
                                        <p:attrNameLst>
                                          <p:attrName>style.visibility</p:attrName>
                                        </p:attrNameLst>
                                      </p:cBhvr>
                                      <p:to>
                                        <p:strVal val="hidden"/>
                                      </p:to>
                                    </p:set>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EL\Desktop\tumblr_naxk7sY2OC1rt8amzo1_4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784" y="1588090"/>
            <a:ext cx="4810841" cy="25544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058468" y="246790"/>
            <a:ext cx="1760260" cy="461665"/>
          </a:xfrm>
          <a:prstGeom prst="rect">
            <a:avLst/>
          </a:prstGeom>
        </p:spPr>
        <p:txBody>
          <a:bodyPr wrap="square">
            <a:spAutoFit/>
          </a:bodyPr>
          <a:lstStyle/>
          <a:p>
            <a:r>
              <a:rPr lang="bn-BD" sz="2400" dirty="0" smtClean="0">
                <a:solidFill>
                  <a:srgbClr val="FF0000"/>
                </a:solidFill>
                <a:latin typeface="NikoshBAN" pitchFamily="2" charset="0"/>
                <a:cs typeface="NikoshBAN" pitchFamily="2" charset="0"/>
                <a:sym typeface="Wingdings"/>
              </a:rPr>
              <a:t>সময়: ৪ মিনিট</a:t>
            </a:r>
            <a:endParaRPr lang="en-US" sz="2400" dirty="0">
              <a:solidFill>
                <a:srgbClr val="FF0000"/>
              </a:solidFill>
            </a:endParaRPr>
          </a:p>
        </p:txBody>
      </p:sp>
      <p:grpSp>
        <p:nvGrpSpPr>
          <p:cNvPr id="12" name="Group 11"/>
          <p:cNvGrpSpPr/>
          <p:nvPr/>
        </p:nvGrpSpPr>
        <p:grpSpPr>
          <a:xfrm>
            <a:off x="1574798" y="5037505"/>
            <a:ext cx="6265690" cy="1277291"/>
            <a:chOff x="706581" y="1746263"/>
            <a:chExt cx="7910946" cy="2429378"/>
          </a:xfrm>
          <a:noFill/>
        </p:grpSpPr>
        <p:sp>
          <p:nvSpPr>
            <p:cNvPr id="13" name="Plaque 12"/>
            <p:cNvSpPr/>
            <p:nvPr/>
          </p:nvSpPr>
          <p:spPr>
            <a:xfrm>
              <a:off x="706581" y="1746263"/>
              <a:ext cx="7910946" cy="2429378"/>
            </a:xfrm>
            <a:prstGeom prst="plaque">
              <a:avLst/>
            </a:prstGeom>
            <a:grp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1281" y="2105326"/>
              <a:ext cx="7624485" cy="2048844"/>
            </a:xfrm>
            <a:prstGeom prst="rect">
              <a:avLst/>
            </a:prstGeom>
            <a:grpFill/>
          </p:spPr>
          <p:txBody>
            <a:bodyPr wrap="square">
              <a:spAutoFit/>
            </a:bodyPr>
            <a:lstStyle/>
            <a:p>
              <a:pPr algn="just"/>
              <a:r>
                <a:rPr lang="bn-BD" sz="3200" dirty="0" smtClean="0">
                  <a:latin typeface="NikoshBAN" pitchFamily="2" charset="0"/>
                  <a:cs typeface="NikoshBAN" pitchFamily="2" charset="0"/>
                  <a:sym typeface="Wingdings"/>
                </a:rPr>
                <a:t></a:t>
              </a:r>
              <a:r>
                <a:rPr lang="en-US" sz="3200" dirty="0" smtClean="0">
                  <a:latin typeface="NikoshBAN" pitchFamily="2" charset="0"/>
                  <a:cs typeface="NikoshBAN" pitchFamily="2" charset="0"/>
                  <a:sym typeface="Wingdings"/>
                </a:rPr>
                <a:t> </a:t>
              </a:r>
              <a:r>
                <a:rPr lang="bn-BD" sz="3200" dirty="0" smtClean="0">
                  <a:latin typeface="NikoshBAN" pitchFamily="2" charset="0"/>
                  <a:cs typeface="NikoshBAN" pitchFamily="2" charset="0"/>
                </a:rPr>
                <a:t>গড়িয়ে যাওয়া বলের গতি </a:t>
              </a:r>
              <a:r>
                <a:rPr lang="bn-BD" sz="3200" dirty="0">
                  <a:latin typeface="NikoshBAN" pitchFamily="2" charset="0"/>
                  <a:cs typeface="NikoshBAN" pitchFamily="2" charset="0"/>
                </a:rPr>
                <a:t>কোন ধরনের  গতি? ব্যাখ্যা কর।</a:t>
              </a:r>
              <a:endParaRPr lang="en-US" sz="3200" dirty="0">
                <a:latin typeface="NikoshBAN" pitchFamily="2" charset="0"/>
                <a:cs typeface="NikoshBAN" pitchFamily="2" charset="0"/>
              </a:endParaRPr>
            </a:p>
          </p:txBody>
        </p:sp>
      </p:grpSp>
      <p:sp>
        <p:nvSpPr>
          <p:cNvPr id="10" name="Pentagon 9"/>
          <p:cNvSpPr/>
          <p:nvPr/>
        </p:nvSpPr>
        <p:spPr>
          <a:xfrm>
            <a:off x="128147" y="99421"/>
            <a:ext cx="2396689"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dirty="0" smtClean="0">
                <a:solidFill>
                  <a:schemeClr val="bg1"/>
                </a:solidFill>
                <a:latin typeface="NikoshBAN" pitchFamily="2" charset="0"/>
                <a:cs typeface="NikoshBAN" pitchFamily="2" charset="0"/>
              </a:rPr>
              <a:t>একক কাজ</a:t>
            </a:r>
            <a:endParaRPr lang="en-US" sz="40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21081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8376" y="3533366"/>
            <a:ext cx="7881257" cy="1754326"/>
          </a:xfrm>
          <a:prstGeom prst="rect">
            <a:avLst/>
          </a:prstGeom>
          <a:noFill/>
          <a:ln w="38100">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3600" dirty="0" smtClean="0">
                <a:latin typeface="NikoshBAN" pitchFamily="2" charset="0"/>
                <a:cs typeface="NikoshBAN" pitchFamily="2" charset="0"/>
              </a:rPr>
              <a:t>কাজ:- শিক্ষক শিক্ষার্থীদের মাঠে নিয়ে ৩ জন ছাত্রকে দিয়ে  পাঠ্য বইয়ের আলোকে পর্যাবৃত্ত গতি প্রয়োগ করে দেখাবেন।</a:t>
            </a:r>
            <a:endParaRPr lang="en-US" sz="3600" dirty="0">
              <a:latin typeface="NikoshBAN" pitchFamily="2" charset="0"/>
              <a:cs typeface="NikoshBAN" pitchFamily="2" charset="0"/>
            </a:endParaRPr>
          </a:p>
        </p:txBody>
      </p:sp>
      <p:grpSp>
        <p:nvGrpSpPr>
          <p:cNvPr id="12" name="Group 11"/>
          <p:cNvGrpSpPr/>
          <p:nvPr/>
        </p:nvGrpSpPr>
        <p:grpSpPr>
          <a:xfrm>
            <a:off x="1246703" y="496564"/>
            <a:ext cx="6719455" cy="1036722"/>
            <a:chOff x="5694218" y="1180005"/>
            <a:chExt cx="2064327" cy="1036722"/>
          </a:xfrm>
        </p:grpSpPr>
        <p:sp>
          <p:nvSpPr>
            <p:cNvPr id="13" name="Down Arrow Callout 12"/>
            <p:cNvSpPr/>
            <p:nvPr/>
          </p:nvSpPr>
          <p:spPr>
            <a:xfrm>
              <a:off x="5694218" y="1205345"/>
              <a:ext cx="2064327" cy="1011382"/>
            </a:xfrm>
            <a:prstGeom prst="downArrow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ectangle 13"/>
            <p:cNvSpPr/>
            <p:nvPr/>
          </p:nvSpPr>
          <p:spPr>
            <a:xfrm>
              <a:off x="5698816" y="1180005"/>
              <a:ext cx="2055132" cy="707886"/>
            </a:xfrm>
            <a:prstGeom prst="rect">
              <a:avLst/>
            </a:prstGeom>
          </p:spPr>
          <p:txBody>
            <a:bodyPr wrap="square">
              <a:spAutoFit/>
            </a:bodyPr>
            <a:lstStyle/>
            <a:p>
              <a:pPr algn="ctr"/>
              <a:r>
                <a:rPr lang="bn-BD" sz="4000" dirty="0">
                  <a:latin typeface="NikoshBAN" pitchFamily="2" charset="0"/>
                  <a:cs typeface="NikoshBAN" pitchFamily="2" charset="0"/>
                </a:rPr>
                <a:t>পর্যাবৃত্ত </a:t>
              </a:r>
              <a:r>
                <a:rPr lang="bn-BD" sz="4000" dirty="0" smtClean="0">
                  <a:latin typeface="NikoshBAN" pitchFamily="2" charset="0"/>
                  <a:cs typeface="NikoshBAN" pitchFamily="2" charset="0"/>
                </a:rPr>
                <a:t>গতি অভিনয় করে দেখানো</a:t>
              </a:r>
              <a:endParaRPr lang="en-US" sz="4000" dirty="0">
                <a:latin typeface="NikoshBAN" pitchFamily="2" charset="0"/>
                <a:cs typeface="NikoshBAN" pitchFamily="2" charset="0"/>
              </a:endParaRPr>
            </a:p>
          </p:txBody>
        </p:sp>
      </p:grpSp>
    </p:spTree>
    <p:extLst>
      <p:ext uri="{BB962C8B-B14F-4D97-AF65-F5344CB8AC3E}">
        <p14:creationId xmlns:p14="http://schemas.microsoft.com/office/powerpoint/2010/main" val="2649815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DOEL\Desktop\rerer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61" y="1596788"/>
            <a:ext cx="5404514" cy="45140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936544" y="331151"/>
            <a:ext cx="324196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bn-BD" sz="3600" b="1" dirty="0" smtClean="0">
                <a:latin typeface="NikoshBAN" pitchFamily="2" charset="0"/>
                <a:cs typeface="NikoshBAN" pitchFamily="2" charset="0"/>
              </a:rPr>
              <a:t>দোলন বা স্পন্দন গতি</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2165333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262" y="317093"/>
            <a:ext cx="358832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bn-BD" sz="4000" dirty="0" smtClean="0">
                <a:latin typeface="NikoshBAN" pitchFamily="2" charset="0"/>
                <a:cs typeface="NikoshBAN" pitchFamily="2" charset="0"/>
              </a:rPr>
              <a:t>দোলন বা স্পন্দন গতি</a:t>
            </a:r>
            <a:endParaRPr lang="en-US" sz="4000" dirty="0">
              <a:latin typeface="NikoshBAN" pitchFamily="2" charset="0"/>
              <a:cs typeface="NikoshBAN" pitchFamily="2" charset="0"/>
            </a:endParaRPr>
          </a:p>
        </p:txBody>
      </p:sp>
      <p:pic>
        <p:nvPicPr>
          <p:cNvPr id="5122" name="Picture 2" descr="C:\Users\DOEL\Desktop\link.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96320" y="1798133"/>
            <a:ext cx="2083005" cy="265103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OEL\Desktop\uhren-0105.gif"/>
          <p:cNvPicPr>
            <a:picLocks noChangeAspect="1" noChangeArrowheads="1" noCrop="1"/>
          </p:cNvPicPr>
          <p:nvPr/>
        </p:nvPicPr>
        <p:blipFill>
          <a:blip>
            <a:extLst>
              <a:ext uri="{28A0092B-C50C-407E-A947-70E740481C1C}">
                <a14:useLocalDpi xmlns:a14="http://schemas.microsoft.com/office/drawing/2010/main" val="0"/>
              </a:ext>
            </a:extLst>
          </a:blip>
          <a:srcRect/>
          <a:stretch>
            <a:fillRect/>
          </a:stretch>
        </p:blipFill>
        <p:spPr bwMode="auto">
          <a:xfrm>
            <a:off x="676984" y="1603666"/>
            <a:ext cx="2161750" cy="34394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Rafi\Desktop\sir\images\pendulu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76331" y="1842646"/>
            <a:ext cx="1926223" cy="2756650"/>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19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510" y="1080668"/>
            <a:ext cx="8492835" cy="4904510"/>
            <a:chOff x="332510" y="942118"/>
            <a:chExt cx="8492835" cy="4904510"/>
          </a:xfrm>
        </p:grpSpPr>
        <p:grpSp>
          <p:nvGrpSpPr>
            <p:cNvPr id="3" name="Group 2"/>
            <p:cNvGrpSpPr/>
            <p:nvPr/>
          </p:nvGrpSpPr>
          <p:grpSpPr>
            <a:xfrm>
              <a:off x="332510" y="942118"/>
              <a:ext cx="4225635" cy="4904510"/>
              <a:chOff x="332510" y="692728"/>
              <a:chExt cx="4225635" cy="4904510"/>
            </a:xfrm>
          </p:grpSpPr>
          <p:grpSp>
            <p:nvGrpSpPr>
              <p:cNvPr id="28" name="Group 27"/>
              <p:cNvGrpSpPr/>
              <p:nvPr/>
            </p:nvGrpSpPr>
            <p:grpSpPr>
              <a:xfrm>
                <a:off x="332510" y="1278580"/>
                <a:ext cx="4225635" cy="4318658"/>
                <a:chOff x="1953491" y="322615"/>
                <a:chExt cx="4488873" cy="4837873"/>
              </a:xfrm>
            </p:grpSpPr>
            <p:pic>
              <p:nvPicPr>
                <p:cNvPr id="30" name="Picture 29" descr="C:\Users\DOEL\Desktop\fdgfdg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491" y="788123"/>
                  <a:ext cx="4488873" cy="437236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3011404" y="331839"/>
                  <a:ext cx="2298120" cy="2492747"/>
                  <a:chOff x="-424520" y="1551042"/>
                  <a:chExt cx="2298120" cy="2492747"/>
                </a:xfrm>
              </p:grpSpPr>
              <p:sp>
                <p:nvSpPr>
                  <p:cNvPr id="38" name="Rectangle 37"/>
                  <p:cNvSpPr/>
                  <p:nvPr/>
                </p:nvSpPr>
                <p:spPr>
                  <a:xfrm rot="19385870">
                    <a:off x="288291" y="1682792"/>
                    <a:ext cx="802776" cy="2360997"/>
                  </a:xfrm>
                  <a:prstGeom prst="rect">
                    <a:avLst/>
                  </a:prstGeom>
                  <a:solidFill>
                    <a:schemeClr val="accent6">
                      <a:lumMod val="20000"/>
                      <a:lumOff val="80000"/>
                    </a:schemeClr>
                  </a:solidFill>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19147200">
                    <a:off x="295446" y="1551042"/>
                    <a:ext cx="802776" cy="2298120"/>
                  </a:xfrm>
                  <a:prstGeom prst="rect">
                    <a:avLst/>
                  </a:prstGeom>
                  <a:solidFill>
                    <a:schemeClr val="accent6">
                      <a:lumMod val="60000"/>
                      <a:lumOff val="40000"/>
                    </a:schemeClr>
                  </a:solidFill>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8732054">
                    <a:off x="323152" y="1388310"/>
                    <a:ext cx="802776" cy="2298120"/>
                  </a:xfrm>
                  <a:prstGeom prst="rect">
                    <a:avLst/>
                  </a:prstGeom>
                  <a:solidFill>
                    <a:schemeClr val="accent6">
                      <a:lumMod val="20000"/>
                      <a:lumOff val="80000"/>
                    </a:schemeClr>
                  </a:solidFill>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232368" y="447306"/>
                  <a:ext cx="982134" cy="659246"/>
                  <a:chOff x="798285" y="5341257"/>
                  <a:chExt cx="827315" cy="624114"/>
                </a:xfrm>
              </p:grpSpPr>
              <p:sp>
                <p:nvSpPr>
                  <p:cNvPr id="36" name="Cube 35"/>
                  <p:cNvSpPr/>
                  <p:nvPr/>
                </p:nvSpPr>
                <p:spPr>
                  <a:xfrm>
                    <a:off x="798286" y="5588000"/>
                    <a:ext cx="827314" cy="377371"/>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798285" y="5341257"/>
                    <a:ext cx="827314" cy="377371"/>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315496" y="322615"/>
                  <a:ext cx="982134" cy="659246"/>
                  <a:chOff x="798285" y="5341257"/>
                  <a:chExt cx="827315" cy="624114"/>
                </a:xfrm>
              </p:grpSpPr>
              <p:sp>
                <p:nvSpPr>
                  <p:cNvPr id="34" name="Cube 33"/>
                  <p:cNvSpPr/>
                  <p:nvPr/>
                </p:nvSpPr>
                <p:spPr>
                  <a:xfrm>
                    <a:off x="798286" y="5588000"/>
                    <a:ext cx="827314" cy="377371"/>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p:cNvSpPr/>
                  <p:nvPr/>
                </p:nvSpPr>
                <p:spPr>
                  <a:xfrm>
                    <a:off x="798285" y="5341257"/>
                    <a:ext cx="827314" cy="377371"/>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Picture 4" descr="C:\Users\DOEL\Desktop\han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00" y="692728"/>
                <a:ext cx="1836161" cy="1564137"/>
              </a:xfrm>
              <a:prstGeom prst="ellipse">
                <a:avLst/>
              </a:prstGeom>
              <a:ln>
                <a:noFill/>
              </a:ln>
              <a:effectLst>
                <a:softEdge rad="112500"/>
              </a:effectLst>
              <a:scene3d>
                <a:camera prst="isometricTopUp"/>
                <a:lightRig rig="threePt" dir="t"/>
              </a:scene3d>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585854" y="983682"/>
              <a:ext cx="4239491" cy="4849090"/>
              <a:chOff x="4585854" y="734292"/>
              <a:chExt cx="4239491" cy="4849090"/>
            </a:xfrm>
          </p:grpSpPr>
          <p:grpSp>
            <p:nvGrpSpPr>
              <p:cNvPr id="5" name="Group 4"/>
              <p:cNvGrpSpPr/>
              <p:nvPr/>
            </p:nvGrpSpPr>
            <p:grpSpPr>
              <a:xfrm>
                <a:off x="4585854" y="1454727"/>
                <a:ext cx="4239491" cy="4128655"/>
                <a:chOff x="1335315" y="1001487"/>
                <a:chExt cx="6125029" cy="4630056"/>
              </a:xfrm>
            </p:grpSpPr>
            <p:grpSp>
              <p:nvGrpSpPr>
                <p:cNvPr id="7" name="Group 6"/>
                <p:cNvGrpSpPr/>
                <p:nvPr/>
              </p:nvGrpSpPr>
              <p:grpSpPr>
                <a:xfrm>
                  <a:off x="1335315" y="1001487"/>
                  <a:ext cx="6125029" cy="4630056"/>
                  <a:chOff x="1335315" y="1001487"/>
                  <a:chExt cx="6125029" cy="4383313"/>
                </a:xfrm>
              </p:grpSpPr>
              <p:grpSp>
                <p:nvGrpSpPr>
                  <p:cNvPr id="13" name="Group 12"/>
                  <p:cNvGrpSpPr/>
                  <p:nvPr/>
                </p:nvGrpSpPr>
                <p:grpSpPr>
                  <a:xfrm>
                    <a:off x="1335315" y="1001487"/>
                    <a:ext cx="6125029" cy="4383313"/>
                    <a:chOff x="1567286" y="1001487"/>
                    <a:chExt cx="5159507" cy="4383313"/>
                  </a:xfrm>
                </p:grpSpPr>
                <p:pic>
                  <p:nvPicPr>
                    <p:cNvPr id="23" name="Picture 2" descr="C:\Users\DOEL\Desktop\fdgfdg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286" y="1245445"/>
                      <a:ext cx="5159507" cy="413935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a:xfrm>
                      <a:off x="3018971" y="1393372"/>
                      <a:ext cx="1347264" cy="843679"/>
                    </a:xfrm>
                    <a:prstGeom prst="line">
                      <a:avLst/>
                    </a:prstGeom>
                    <a:ln w="200025"/>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931885" y="1001487"/>
                      <a:ext cx="827315" cy="624114"/>
                      <a:chOff x="798285" y="5341257"/>
                      <a:chExt cx="827315" cy="624114"/>
                    </a:xfrm>
                  </p:grpSpPr>
                  <p:sp>
                    <p:nvSpPr>
                      <p:cNvPr id="26" name="Cube 25"/>
                      <p:cNvSpPr/>
                      <p:nvPr/>
                    </p:nvSpPr>
                    <p:spPr>
                      <a:xfrm>
                        <a:off x="798286" y="5588000"/>
                        <a:ext cx="827314" cy="377371"/>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p:cNvSpPr/>
                      <p:nvPr/>
                    </p:nvSpPr>
                    <p:spPr>
                      <a:xfrm>
                        <a:off x="798285" y="5341257"/>
                        <a:ext cx="827314" cy="377371"/>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4136572" y="2148116"/>
                    <a:ext cx="681604" cy="1712684"/>
                    <a:chOff x="3759201" y="1828800"/>
                    <a:chExt cx="681604" cy="1712684"/>
                  </a:xfrm>
                </p:grpSpPr>
                <p:cxnSp>
                  <p:nvCxnSpPr>
                    <p:cNvPr id="21" name="Straight Connector 20"/>
                    <p:cNvCxnSpPr/>
                    <p:nvPr/>
                  </p:nvCxnSpPr>
                  <p:spPr>
                    <a:xfrm flipH="1">
                      <a:off x="4151086" y="1828800"/>
                      <a:ext cx="29029" cy="15094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59201" y="2975429"/>
                      <a:ext cx="681604" cy="566055"/>
                    </a:xfrm>
                    <a:prstGeom prst="ellipse">
                      <a:avLst/>
                    </a:prstGeom>
                    <a:solidFill>
                      <a:schemeClr val="accent4">
                        <a:lumMod val="50000"/>
                      </a:schemeClr>
                    </a:solidFill>
                    <a:ln>
                      <a:noFill/>
                    </a:ln>
                    <a:effectLst>
                      <a:innerShdw blurRad="63500" dist="50800" dir="27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19233578">
                    <a:off x="4671828" y="2127299"/>
                    <a:ext cx="756370" cy="1523703"/>
                    <a:chOff x="3759200" y="2020383"/>
                    <a:chExt cx="756370" cy="1521101"/>
                  </a:xfrm>
                </p:grpSpPr>
                <p:cxnSp>
                  <p:nvCxnSpPr>
                    <p:cNvPr id="19" name="Straight Connector 18"/>
                    <p:cNvCxnSpPr/>
                    <p:nvPr/>
                  </p:nvCxnSpPr>
                  <p:spPr>
                    <a:xfrm rot="2366422">
                      <a:off x="3847781" y="2020383"/>
                      <a:ext cx="667789" cy="88786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759200" y="2975429"/>
                      <a:ext cx="696686" cy="566055"/>
                    </a:xfrm>
                    <a:prstGeom prst="ellipse">
                      <a:avLst/>
                    </a:prstGeom>
                    <a:noFill/>
                    <a:ln>
                      <a:solidFill>
                        <a:srgbClr val="002060"/>
                      </a:solidFill>
                    </a:ln>
                    <a:effectLst>
                      <a:innerShdw blurRad="63500" dist="50800" dir="27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2441317">
                    <a:off x="3549688" y="2078129"/>
                    <a:ext cx="837765" cy="1617598"/>
                    <a:chOff x="3746879" y="1979027"/>
                    <a:chExt cx="837765" cy="1512742"/>
                  </a:xfrm>
                </p:grpSpPr>
                <p:cxnSp>
                  <p:nvCxnSpPr>
                    <p:cNvPr id="17" name="Straight Connector 16"/>
                    <p:cNvCxnSpPr/>
                    <p:nvPr/>
                  </p:nvCxnSpPr>
                  <p:spPr>
                    <a:xfrm rot="19158683" flipH="1">
                      <a:off x="3746879" y="1979027"/>
                      <a:ext cx="837765" cy="8700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759201" y="2975430"/>
                      <a:ext cx="796334" cy="516339"/>
                    </a:xfrm>
                    <a:prstGeom prst="ellipse">
                      <a:avLst/>
                    </a:prstGeom>
                    <a:noFill/>
                    <a:ln>
                      <a:solidFill>
                        <a:srgbClr val="002060"/>
                      </a:solidFill>
                    </a:ln>
                    <a:effectLst>
                      <a:innerShdw blurRad="63500" dist="50800" dir="27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Curved Right Arrow 7"/>
                <p:cNvSpPr/>
                <p:nvPr/>
              </p:nvSpPr>
              <p:spPr>
                <a:xfrm rot="14471634">
                  <a:off x="5133516" y="3481076"/>
                  <a:ext cx="367905" cy="1030515"/>
                </a:xfrm>
                <a:prstGeom prst="curv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rot="6688145" flipH="1">
                  <a:off x="3433893" y="3551345"/>
                  <a:ext cx="420869" cy="1030515"/>
                </a:xfrm>
                <a:prstGeom prst="curv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225173" y="3873267"/>
                  <a:ext cx="391886" cy="584775"/>
                </a:xfrm>
                <a:prstGeom prst="rect">
                  <a:avLst/>
                </a:prstGeom>
                <a:noFill/>
              </p:spPr>
              <p:txBody>
                <a:bodyPr wrap="square" rtlCol="0">
                  <a:spAutoFit/>
                </a:bodyPr>
                <a:lstStyle/>
                <a:p>
                  <a:r>
                    <a:rPr lang="en-US" sz="3200" b="1" dirty="0" smtClean="0"/>
                    <a:t>A</a:t>
                  </a:r>
                  <a:endParaRPr lang="en-US" sz="3200" b="1" dirty="0"/>
                </a:p>
              </p:txBody>
            </p:sp>
            <p:sp>
              <p:nvSpPr>
                <p:cNvPr id="11" name="TextBox 10"/>
                <p:cNvSpPr txBox="1"/>
                <p:nvPr/>
              </p:nvSpPr>
              <p:spPr>
                <a:xfrm>
                  <a:off x="5718630" y="3323771"/>
                  <a:ext cx="391886" cy="584775"/>
                </a:xfrm>
                <a:prstGeom prst="rect">
                  <a:avLst/>
                </a:prstGeom>
                <a:noFill/>
              </p:spPr>
              <p:txBody>
                <a:bodyPr wrap="square" rtlCol="0">
                  <a:spAutoFit/>
                </a:bodyPr>
                <a:lstStyle/>
                <a:p>
                  <a:r>
                    <a:rPr lang="en-US" sz="3200" b="1" dirty="0" smtClean="0"/>
                    <a:t>B</a:t>
                  </a:r>
                  <a:endParaRPr lang="en-US" sz="3200" b="1" dirty="0"/>
                </a:p>
              </p:txBody>
            </p:sp>
            <p:sp>
              <p:nvSpPr>
                <p:cNvPr id="12" name="TextBox 11"/>
                <p:cNvSpPr txBox="1"/>
                <p:nvPr/>
              </p:nvSpPr>
              <p:spPr>
                <a:xfrm>
                  <a:off x="2566559" y="3121595"/>
                  <a:ext cx="391886" cy="707886"/>
                </a:xfrm>
                <a:prstGeom prst="rect">
                  <a:avLst/>
                </a:prstGeom>
                <a:noFill/>
              </p:spPr>
              <p:txBody>
                <a:bodyPr wrap="square" rtlCol="0">
                  <a:spAutoFit/>
                </a:bodyPr>
                <a:lstStyle/>
                <a:p>
                  <a:r>
                    <a:rPr lang="en-US" sz="4000" b="1" dirty="0" smtClean="0"/>
                    <a:t>c</a:t>
                  </a:r>
                  <a:endParaRPr lang="en-US" sz="4000" b="1" dirty="0"/>
                </a:p>
              </p:txBody>
            </p:sp>
          </p:grpSp>
          <p:pic>
            <p:nvPicPr>
              <p:cNvPr id="6" name="Picture 4" descr="C:\Users\DOEL\Desktop\han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109" y="734292"/>
                <a:ext cx="1836161" cy="1564137"/>
              </a:xfrm>
              <a:prstGeom prst="ellipse">
                <a:avLst/>
              </a:prstGeom>
              <a:ln>
                <a:noFill/>
              </a:ln>
              <a:effectLst>
                <a:softEdge rad="112500"/>
              </a:effectLst>
              <a:scene3d>
                <a:camera prst="isometricTopUp"/>
                <a:lightRig rig="threePt" dir="t"/>
              </a:scene3d>
              <a:extLst>
                <a:ext uri="{909E8E84-426E-40DD-AFC4-6F175D3DCCD1}">
                  <a14:hiddenFill xmlns:a14="http://schemas.microsoft.com/office/drawing/2010/main">
                    <a:solidFill>
                      <a:srgbClr val="FFFFFF"/>
                    </a:solidFill>
                  </a14:hiddenFill>
                </a:ext>
              </a:extLst>
            </p:spPr>
          </p:pic>
        </p:grpSp>
      </p:grpSp>
      <p:sp>
        <p:nvSpPr>
          <p:cNvPr id="41" name="TextBox 40"/>
          <p:cNvSpPr txBox="1"/>
          <p:nvPr/>
        </p:nvSpPr>
        <p:spPr>
          <a:xfrm>
            <a:off x="609604" y="6311310"/>
            <a:ext cx="7869382" cy="430887"/>
          </a:xfrm>
          <a:prstGeom prst="rect">
            <a:avLst/>
          </a:prstGeom>
          <a:solidFill>
            <a:schemeClr val="accent6">
              <a:lumMod val="75000"/>
            </a:schemeClr>
          </a:solidFill>
          <a:ln w="38100">
            <a:noFill/>
          </a:ln>
          <a:effectLst>
            <a:outerShdw blurRad="57785" dist="33020" dir="3180000" algn="ctr">
              <a:srgbClr val="000000">
                <a:alpha val="30000"/>
              </a:srgbClr>
            </a:outerShdw>
          </a:effectLst>
        </p:spPr>
        <p:txBody>
          <a:bodyPr wrap="square" rtlCol="0">
            <a:spAutoFit/>
          </a:bodyPr>
          <a:lstStyle/>
          <a:p>
            <a:pPr algn="just"/>
            <a:r>
              <a:rPr lang="bn-BD" sz="2200" dirty="0" smtClean="0">
                <a:solidFill>
                  <a:schemeClr val="bg1"/>
                </a:solidFill>
                <a:latin typeface="NikoshBAN" pitchFamily="2" charset="0"/>
                <a:cs typeface="NikoshBAN" pitchFamily="2" charset="0"/>
              </a:rPr>
              <a:t>কাজ:- শিক্ষক স্পন্দন বা দোলন গতি পাঠ্য বইয়ের বর্ণনার আলোকে হাতে কলমে দেখাবেন।</a:t>
            </a:r>
            <a:endParaRPr lang="en-US" sz="2200" dirty="0">
              <a:solidFill>
                <a:schemeClr val="bg1"/>
              </a:solidFill>
              <a:latin typeface="NikoshBAN" pitchFamily="2" charset="0"/>
              <a:cs typeface="NikoshBAN" pitchFamily="2" charset="0"/>
            </a:endParaRPr>
          </a:p>
        </p:txBody>
      </p:sp>
      <p:sp>
        <p:nvSpPr>
          <p:cNvPr id="42" name="Rectangle 41"/>
          <p:cNvSpPr/>
          <p:nvPr/>
        </p:nvSpPr>
        <p:spPr>
          <a:xfrm>
            <a:off x="2934683" y="288347"/>
            <a:ext cx="324196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bn-BD" sz="3600" dirty="0" smtClean="0">
                <a:latin typeface="NikoshBAN" pitchFamily="2" charset="0"/>
                <a:cs typeface="NikoshBAN" pitchFamily="2" charset="0"/>
              </a:rPr>
              <a:t>দোলন বা স্পন্দন গতি</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66642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49286" y="315028"/>
            <a:ext cx="1760260" cy="461665"/>
          </a:xfrm>
          <a:prstGeom prst="rect">
            <a:avLst/>
          </a:prstGeom>
        </p:spPr>
        <p:txBody>
          <a:bodyPr wrap="square">
            <a:spAutoFit/>
          </a:bodyPr>
          <a:lstStyle/>
          <a:p>
            <a:r>
              <a:rPr lang="bn-BD" sz="2400" dirty="0" smtClean="0">
                <a:solidFill>
                  <a:schemeClr val="accent6">
                    <a:lumMod val="75000"/>
                  </a:schemeClr>
                </a:solidFill>
                <a:latin typeface="NikoshBAN" pitchFamily="2" charset="0"/>
                <a:cs typeface="NikoshBAN" pitchFamily="2" charset="0"/>
                <a:sym typeface="Wingdings"/>
              </a:rPr>
              <a:t>সময়: ৮ মিনিট</a:t>
            </a:r>
            <a:endParaRPr lang="en-US" sz="2400" dirty="0">
              <a:solidFill>
                <a:schemeClr val="accent6">
                  <a:lumMod val="75000"/>
                </a:schemeClr>
              </a:solidFill>
            </a:endParaRPr>
          </a:p>
        </p:txBody>
      </p:sp>
      <p:grpSp>
        <p:nvGrpSpPr>
          <p:cNvPr id="17" name="Group 16"/>
          <p:cNvGrpSpPr/>
          <p:nvPr/>
        </p:nvGrpSpPr>
        <p:grpSpPr>
          <a:xfrm>
            <a:off x="614149" y="4780451"/>
            <a:ext cx="7929350" cy="1039116"/>
            <a:chOff x="706581" y="1746263"/>
            <a:chExt cx="7910946" cy="2429378"/>
          </a:xfrm>
        </p:grpSpPr>
        <p:sp>
          <p:nvSpPr>
            <p:cNvPr id="21" name="Plaque 20"/>
            <p:cNvSpPr/>
            <p:nvPr/>
          </p:nvSpPr>
          <p:spPr>
            <a:xfrm>
              <a:off x="706581" y="1746263"/>
              <a:ext cx="7910946" cy="2429378"/>
            </a:xfrm>
            <a:prstGeom prst="plaque">
              <a:avLst/>
            </a:prstGeom>
            <a:gradFill flip="none" rotWithShape="1">
              <a:gsLst>
                <a:gs pos="0">
                  <a:srgbClr val="DDEBCF"/>
                </a:gs>
                <a:gs pos="100000">
                  <a:srgbClr val="9CB86E"/>
                </a:gs>
                <a:gs pos="100000">
                  <a:srgbClr val="156B13"/>
                </a:gs>
              </a:gsLst>
              <a:path path="shape">
                <a:fillToRect l="50000" t="50000" r="50000" b="50000"/>
              </a:path>
              <a:tileRect/>
            </a:gra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31281" y="2280599"/>
              <a:ext cx="7624485" cy="1367162"/>
            </a:xfrm>
            <a:prstGeom prst="rect">
              <a:avLst/>
            </a:prstGeom>
          </p:spPr>
          <p:txBody>
            <a:bodyPr wrap="square">
              <a:spAutoFit/>
            </a:bodyPr>
            <a:lstStyle/>
            <a:p>
              <a:pPr algn="just"/>
              <a:r>
                <a:rPr lang="bn-BD" sz="3200" dirty="0" smtClean="0">
                  <a:latin typeface="NikoshBAN" pitchFamily="2" charset="0"/>
                  <a:cs typeface="NikoshBAN" pitchFamily="2" charset="0"/>
                  <a:sym typeface="Wingdings"/>
                </a:rPr>
                <a:t> পৃথিবীর </a:t>
              </a:r>
              <a:r>
                <a:rPr lang="bn-BD" sz="3200" dirty="0" smtClean="0">
                  <a:latin typeface="NikoshBAN" pitchFamily="2" charset="0"/>
                  <a:cs typeface="NikoshBAN" pitchFamily="2" charset="0"/>
                </a:rPr>
                <a:t>গতি কোন ধরনের গতি ? ব্যাখ্যা দাও</a:t>
              </a:r>
              <a:r>
                <a:rPr lang="bn-BD" sz="3200" dirty="0" smtClean="0">
                  <a:latin typeface="NikoshBAN" pitchFamily="2" charset="0"/>
                  <a:cs typeface="NikoshBAN" pitchFamily="2" charset="0"/>
                  <a:sym typeface="Wingdings"/>
                </a:rPr>
                <a:t>।</a:t>
              </a:r>
              <a:endParaRPr lang="en-US" sz="3200" dirty="0"/>
            </a:p>
          </p:txBody>
        </p:sp>
      </p:grpSp>
      <p:sp>
        <p:nvSpPr>
          <p:cNvPr id="32" name="Pentagon 31"/>
          <p:cNvSpPr/>
          <p:nvPr/>
        </p:nvSpPr>
        <p:spPr>
          <a:xfrm>
            <a:off x="128147" y="99421"/>
            <a:ext cx="2533166"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dirty="0" smtClean="0">
                <a:solidFill>
                  <a:schemeClr val="bg1"/>
                </a:solidFill>
                <a:latin typeface="NikoshBAN" pitchFamily="2" charset="0"/>
                <a:cs typeface="NikoshBAN" pitchFamily="2" charset="0"/>
              </a:rPr>
              <a:t>দলগত কাজ</a:t>
            </a:r>
            <a:endParaRPr lang="en-US" sz="4000" dirty="0">
              <a:solidFill>
                <a:schemeClr val="bg1"/>
              </a:solidFill>
              <a:latin typeface="NikoshBAN" pitchFamily="2" charset="0"/>
              <a:cs typeface="NikoshBAN" pitchFamily="2" charset="0"/>
            </a:endParaRPr>
          </a:p>
        </p:txBody>
      </p:sp>
      <p:sp>
        <p:nvSpPr>
          <p:cNvPr id="30" name="Oval 29"/>
          <p:cNvSpPr/>
          <p:nvPr/>
        </p:nvSpPr>
        <p:spPr>
          <a:xfrm>
            <a:off x="3038504" y="1437385"/>
            <a:ext cx="2784764" cy="260465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 descr="C:\Users\DOEL\Desktop\Earth-06-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47314" y="1198389"/>
            <a:ext cx="606136" cy="6061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icture 4" descr="C:\Users\DOEL\Desktop\7=cut\gotti\rt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5952" y="2344844"/>
            <a:ext cx="642069" cy="64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21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2.5E-6 -0.01041 C 0.08177 -0.01041 0.14861 0.07408 0.14861 0.17894 C 0.14861 0.28311 0.08177 0.36829 2.5E-6 0.36829 C -0.08195 0.36829 -0.14844 0.28311 -0.14844 0.17894 C -0.14844 0.07408 -0.08195 -0.01041 2.5E-6 -0.01041 Z " pathEditMode="relative" rAng="0" ptsTypes="fffff">
                                      <p:cBhvr>
                                        <p:cTn id="6" dur="5000" fill="hold"/>
                                        <p:tgtEl>
                                          <p:spTgt spid="31"/>
                                        </p:tgtEl>
                                        <p:attrNameLst>
                                          <p:attrName>ppt_x</p:attrName>
                                          <p:attrName>ppt_y</p:attrName>
                                        </p:attrNameLst>
                                      </p:cBhvr>
                                      <p:rCtr x="0" y="18935"/>
                                    </p:animMotion>
                                  </p:childTnLst>
                                </p:cTn>
                              </p:par>
                              <p:par>
                                <p:cTn id="7" presetID="26" presetClass="emph" presetSubtype="0" repeatCount="indefinite" fill="hold" nodeType="withEffect">
                                  <p:stCondLst>
                                    <p:cond delay="0"/>
                                  </p:stCondLst>
                                  <p:childTnLst>
                                    <p:animEffect transition="out" filter="fade">
                                      <p:cBhvr>
                                        <p:cTn id="8" dur="1000" tmFilter="0, 0; .2, .5; .8, .5; 1, 0"/>
                                        <p:tgtEl>
                                          <p:spTgt spid="33"/>
                                        </p:tgtEl>
                                      </p:cBhvr>
                                    </p:animEffect>
                                    <p:animScale>
                                      <p:cBhvr>
                                        <p:cTn id="9" dur="500" autoRev="1" fill="hold"/>
                                        <p:tgtEl>
                                          <p:spTgt spid="33"/>
                                        </p:tgtEl>
                                      </p:cBhvr>
                                      <p:by x="105000" y="105000"/>
                                    </p:animScale>
                                  </p:childTnLst>
                                </p:cTn>
                              </p:par>
                              <p:par>
                                <p:cTn id="10" presetID="26" presetClass="emph" presetSubtype="0" repeatCount="indefinite" fill="hold" nodeType="withEffect">
                                  <p:stCondLst>
                                    <p:cond delay="0"/>
                                  </p:stCondLst>
                                  <p:childTnLst>
                                    <p:animEffect transition="out" filter="fade">
                                      <p:cBhvr>
                                        <p:cTn id="11" dur="500" tmFilter="0, 0; .2, .5; .8, .5; 1, 0"/>
                                        <p:tgtEl>
                                          <p:spTgt spid="33"/>
                                        </p:tgtEl>
                                      </p:cBhvr>
                                    </p:animEffect>
                                    <p:animScale>
                                      <p:cBhvr>
                                        <p:cTn id="12"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19682" y="1078173"/>
            <a:ext cx="8369476" cy="5468102"/>
          </a:xfrm>
          <a:prstGeom prst="rect">
            <a:avLst/>
          </a:prstGeom>
          <a:noFill/>
          <a:ln w="38100" cmpd="thickThi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Box 21"/>
          <p:cNvSpPr txBox="1"/>
          <p:nvPr/>
        </p:nvSpPr>
        <p:spPr>
          <a:xfrm>
            <a:off x="713510" y="2534902"/>
            <a:ext cx="7003474" cy="584775"/>
          </a:xfrm>
          <a:prstGeom prst="rect">
            <a:avLst/>
          </a:prstGeom>
          <a:noFill/>
        </p:spPr>
        <p:txBody>
          <a:bodyPr wrap="square" rtlCol="0">
            <a:spAutoFit/>
          </a:bodyPr>
          <a:lstStyle/>
          <a:p>
            <a:r>
              <a:rPr lang="en-US" sz="3200" dirty="0" smtClean="0">
                <a:latin typeface="NikoshBAN" pitchFamily="2" charset="0"/>
                <a:cs typeface="NikoshBAN" pitchFamily="2" charset="0"/>
              </a:rPr>
              <a:t>1</a:t>
            </a:r>
            <a:r>
              <a:rPr lang="bn-BD" sz="3200" dirty="0" smtClean="0">
                <a:latin typeface="NikoshBAN" pitchFamily="2" charset="0"/>
                <a:cs typeface="NikoshBAN" pitchFamily="2" charset="0"/>
              </a:rPr>
              <a:t>.প্র্রশ্ন: চিত্রটির গতি কোন ধরনের গতি</a:t>
            </a:r>
            <a:r>
              <a:rPr lang="bn-BD" sz="3200" dirty="0" smtClean="0">
                <a:latin typeface="Mongolian Baiti" pitchFamily="66" charset="0"/>
                <a:cs typeface="NikoshBAN" pitchFamily="2" charset="0"/>
              </a:rPr>
              <a:t>?</a:t>
            </a:r>
            <a:endParaRPr lang="en-US" sz="3200" dirty="0">
              <a:latin typeface="NikoshBAN" pitchFamily="2" charset="0"/>
              <a:cs typeface="NikoshBAN" pitchFamily="2"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345" y="1263036"/>
            <a:ext cx="1226128" cy="1162708"/>
          </a:xfrm>
          <a:prstGeom prst="rect">
            <a:avLst/>
          </a:prstGeom>
          <a:ln w="9525">
            <a:noFill/>
          </a:ln>
        </p:spPr>
      </p:pic>
      <p:sp>
        <p:nvSpPr>
          <p:cNvPr id="39" name="TextBox 38"/>
          <p:cNvSpPr txBox="1"/>
          <p:nvPr/>
        </p:nvSpPr>
        <p:spPr>
          <a:xfrm>
            <a:off x="699655" y="3074813"/>
            <a:ext cx="4648200" cy="584775"/>
          </a:xfrm>
          <a:prstGeom prst="rect">
            <a:avLst/>
          </a:prstGeom>
          <a:noFill/>
        </p:spPr>
        <p:txBody>
          <a:bodyPr wrap="square" rtlCol="0">
            <a:spAutoFit/>
          </a:bodyPr>
          <a:lstStyle/>
          <a:p>
            <a:r>
              <a:rPr lang="bn-BD" sz="3200" dirty="0" smtClean="0">
                <a:latin typeface="NikoshBAN" pitchFamily="2" charset="0"/>
                <a:cs typeface="NikoshBAN" pitchFamily="2" charset="0"/>
              </a:rPr>
              <a:t>২</a:t>
            </a:r>
            <a:r>
              <a:rPr lang="bn-BD" sz="3200" dirty="0">
                <a:latin typeface="NikoshBAN" pitchFamily="2" charset="0"/>
                <a:cs typeface="NikoshBAN" pitchFamily="2" charset="0"/>
              </a:rPr>
              <a:t>.</a:t>
            </a:r>
            <a:r>
              <a:rPr lang="bn-BD" sz="3200" dirty="0" smtClean="0">
                <a:latin typeface="NikoshBAN" pitchFamily="2" charset="0"/>
                <a:cs typeface="NikoshBAN" pitchFamily="2" charset="0"/>
              </a:rPr>
              <a:t>প্র্রশ্ন: দোলন গতি কী</a:t>
            </a:r>
            <a:r>
              <a:rPr lang="bn-BD" sz="3200" dirty="0" smtClean="0">
                <a:latin typeface="Mongolian Baiti" pitchFamily="66" charset="0"/>
                <a:cs typeface="NikoshBAN" pitchFamily="2" charset="0"/>
              </a:rPr>
              <a:t>?</a:t>
            </a:r>
            <a:endParaRPr lang="en-US" sz="3200" dirty="0">
              <a:latin typeface="NikoshBAN" pitchFamily="2" charset="0"/>
              <a:cs typeface="NikoshBAN" pitchFamily="2" charset="0"/>
            </a:endParaRPr>
          </a:p>
        </p:txBody>
      </p:sp>
      <p:sp>
        <p:nvSpPr>
          <p:cNvPr id="42" name="TextBox 41"/>
          <p:cNvSpPr txBox="1"/>
          <p:nvPr/>
        </p:nvSpPr>
        <p:spPr>
          <a:xfrm>
            <a:off x="585481" y="3667725"/>
            <a:ext cx="7173063" cy="584775"/>
          </a:xfrm>
          <a:prstGeom prst="rect">
            <a:avLst/>
          </a:prstGeom>
          <a:noFill/>
        </p:spPr>
        <p:txBody>
          <a:bodyPr wrap="square" rtlCol="0">
            <a:spAutoFit/>
          </a:bodyPr>
          <a:lstStyle/>
          <a:p>
            <a:r>
              <a:rPr lang="bn-BD" sz="3200" dirty="0" smtClean="0">
                <a:latin typeface="NikoshBAN" pitchFamily="2" charset="0"/>
                <a:cs typeface="NikoshBAN" pitchFamily="2" charset="0"/>
              </a:rPr>
              <a:t>৩</a:t>
            </a:r>
            <a:r>
              <a:rPr lang="bn-BD" sz="3200" dirty="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প্রশ্ন: সাইকেলের চাকার গতি কোন ধরনের গতি?</a:t>
            </a:r>
            <a:endParaRPr lang="bn-BD" sz="3200" dirty="0">
              <a:latin typeface="NikoshBAN" pitchFamily="2" charset="0"/>
              <a:cs typeface="NikoshBAN" pitchFamily="2" charset="0"/>
            </a:endParaRPr>
          </a:p>
        </p:txBody>
      </p:sp>
      <p:sp>
        <p:nvSpPr>
          <p:cNvPr id="47" name="TextBox 46"/>
          <p:cNvSpPr txBox="1"/>
          <p:nvPr/>
        </p:nvSpPr>
        <p:spPr>
          <a:xfrm>
            <a:off x="599337" y="4248170"/>
            <a:ext cx="6508044" cy="584775"/>
          </a:xfrm>
          <a:prstGeom prst="rect">
            <a:avLst/>
          </a:prstGeom>
          <a:noFill/>
        </p:spPr>
        <p:txBody>
          <a:bodyPr wrap="square" rtlCol="0">
            <a:spAutoFit/>
          </a:bodyPr>
          <a:lstStyle/>
          <a:p>
            <a:r>
              <a:rPr lang="bn-BD" sz="3200" dirty="0" smtClean="0">
                <a:latin typeface="NikoshBAN" pitchFamily="2" charset="0"/>
                <a:cs typeface="NikoshBAN" pitchFamily="2" charset="0"/>
              </a:rPr>
              <a:t>৪</a:t>
            </a:r>
            <a:r>
              <a:rPr lang="bn-BD" sz="3200" dirty="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প্রশ্ন: ঘূর্ণন চলনগতি কী?</a:t>
            </a:r>
            <a:endParaRPr lang="bn-BD" sz="3200" dirty="0">
              <a:latin typeface="NikoshBAN" pitchFamily="2" charset="0"/>
              <a:cs typeface="NikoshBAN" pitchFamily="2" charset="0"/>
            </a:endParaRPr>
          </a:p>
        </p:txBody>
      </p:sp>
      <p:sp>
        <p:nvSpPr>
          <p:cNvPr id="20" name="TextBox 19"/>
          <p:cNvSpPr txBox="1"/>
          <p:nvPr/>
        </p:nvSpPr>
        <p:spPr>
          <a:xfrm>
            <a:off x="124908" y="92714"/>
            <a:ext cx="1553768" cy="707886"/>
          </a:xfrm>
          <a:prstGeom prst="rect">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4000" dirty="0" smtClean="0">
                <a:solidFill>
                  <a:schemeClr val="bg1"/>
                </a:solidFill>
                <a:latin typeface="NikoshBAN" pitchFamily="2" charset="0"/>
                <a:cs typeface="NikoshBAN" pitchFamily="2" charset="0"/>
              </a:rPr>
              <a:t>মূল্যায়ন</a:t>
            </a:r>
            <a:endParaRPr lang="en-US" sz="3600" dirty="0">
              <a:solidFill>
                <a:schemeClr val="bg1"/>
              </a:solidFill>
              <a:latin typeface="NikoshBAN" pitchFamily="2" charset="0"/>
              <a:cs typeface="NikoshBAN" pitchFamily="2" charset="0"/>
            </a:endParaRPr>
          </a:p>
        </p:txBody>
      </p:sp>
      <p:grpSp>
        <p:nvGrpSpPr>
          <p:cNvPr id="13" name="Group 12"/>
          <p:cNvGrpSpPr/>
          <p:nvPr/>
        </p:nvGrpSpPr>
        <p:grpSpPr>
          <a:xfrm>
            <a:off x="642946" y="5000420"/>
            <a:ext cx="8655457" cy="1312407"/>
            <a:chOff x="684506" y="3490277"/>
            <a:chExt cx="8655457" cy="1312407"/>
          </a:xfrm>
        </p:grpSpPr>
        <p:grpSp>
          <p:nvGrpSpPr>
            <p:cNvPr id="14" name="Group 13"/>
            <p:cNvGrpSpPr/>
            <p:nvPr/>
          </p:nvGrpSpPr>
          <p:grpSpPr>
            <a:xfrm>
              <a:off x="684506" y="3490277"/>
              <a:ext cx="8655457" cy="1298555"/>
              <a:chOff x="684506" y="3781232"/>
              <a:chExt cx="8655457" cy="1298555"/>
            </a:xfrm>
          </p:grpSpPr>
          <p:sp>
            <p:nvSpPr>
              <p:cNvPr id="18" name="Rectangle 17"/>
              <p:cNvSpPr/>
              <p:nvPr/>
            </p:nvSpPr>
            <p:spPr>
              <a:xfrm>
                <a:off x="684506" y="3781232"/>
                <a:ext cx="8655457" cy="523220"/>
              </a:xfrm>
              <a:prstGeom prst="rect">
                <a:avLst/>
              </a:prstGeom>
            </p:spPr>
            <p:txBody>
              <a:bodyPr wrap="square">
                <a:spAutoFit/>
              </a:bodyPr>
              <a:lstStyle/>
              <a:p>
                <a:r>
                  <a:rPr lang="bn-BD" sz="2800" dirty="0" smtClean="0">
                    <a:latin typeface="NikoshBAN" pitchFamily="2" charset="0"/>
                    <a:cs typeface="NikoshBAN" pitchFamily="2" charset="0"/>
                  </a:rPr>
                  <a:t>৫. প্রশ্ন: </a:t>
                </a:r>
                <a:r>
                  <a:rPr lang="bn-BD" sz="2800" dirty="0">
                    <a:latin typeface="NikoshBAN" pitchFamily="2" charset="0"/>
                    <a:cs typeface="NikoshBAN" pitchFamily="2" charset="0"/>
                  </a:rPr>
                  <a:t>বৈদ্যুতিক পাখার গতি কোন </a:t>
                </a:r>
                <a:r>
                  <a:rPr lang="bn-BD" sz="2800" dirty="0" smtClean="0">
                    <a:latin typeface="NikoshBAN" pitchFamily="2" charset="0"/>
                    <a:cs typeface="NikoshBAN" pitchFamily="2" charset="0"/>
                  </a:rPr>
                  <a:t>ধরনের </a:t>
                </a:r>
                <a:r>
                  <a:rPr lang="bn-BD" sz="2800" dirty="0">
                    <a:latin typeface="NikoshBAN" pitchFamily="2" charset="0"/>
                    <a:cs typeface="NikoshBAN" pitchFamily="2" charset="0"/>
                  </a:rPr>
                  <a:t>গতি? </a:t>
                </a:r>
                <a:endParaRPr lang="en-US" sz="2800" dirty="0">
                  <a:latin typeface="NikoshBAN" pitchFamily="2" charset="0"/>
                  <a:cs typeface="NikoshBAN" pitchFamily="2" charset="0"/>
                </a:endParaRPr>
              </a:p>
            </p:txBody>
          </p:sp>
          <p:sp>
            <p:nvSpPr>
              <p:cNvPr id="21" name="Rectangle 20"/>
              <p:cNvSpPr/>
              <p:nvPr/>
            </p:nvSpPr>
            <p:spPr>
              <a:xfrm>
                <a:off x="1025241" y="4435820"/>
                <a:ext cx="7827809" cy="523220"/>
              </a:xfrm>
              <a:prstGeom prst="rect">
                <a:avLst/>
              </a:prstGeom>
            </p:spPr>
            <p:txBody>
              <a:bodyPr wrap="square">
                <a:spAutoFit/>
              </a:bodyPr>
              <a:lstStyle/>
              <a:p>
                <a:r>
                  <a:rPr lang="bn-BD" sz="2800" dirty="0" smtClean="0">
                    <a:latin typeface="NikoshBAN" pitchFamily="2" charset="0"/>
                    <a:cs typeface="NikoshBAN" pitchFamily="2" charset="0"/>
                  </a:rPr>
                  <a:t>    সরল গতি          </a:t>
                </a:r>
                <a:r>
                  <a:rPr lang="bn-BD" sz="2800" dirty="0">
                    <a:latin typeface="NikoshBAN" pitchFamily="2" charset="0"/>
                    <a:cs typeface="NikoshBAN" pitchFamily="2" charset="0"/>
                  </a:rPr>
                  <a:t>পর্যাবৃত্ত </a:t>
                </a:r>
                <a:r>
                  <a:rPr lang="bn-BD" sz="2800" dirty="0" smtClean="0">
                    <a:latin typeface="NikoshBAN" pitchFamily="2" charset="0"/>
                    <a:cs typeface="NikoshBAN" pitchFamily="2" charset="0"/>
                  </a:rPr>
                  <a:t>গতি          বক্র গতি          </a:t>
                </a:r>
                <a:r>
                  <a:rPr lang="bn-BD" sz="2800" dirty="0">
                    <a:latin typeface="NikoshBAN" pitchFamily="2" charset="0"/>
                    <a:cs typeface="NikoshBAN" pitchFamily="2" charset="0"/>
                  </a:rPr>
                  <a:t>স্পন্দন গতি</a:t>
                </a:r>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grpSp>
            <p:nvGrpSpPr>
              <p:cNvPr id="23" name="Group 22"/>
              <p:cNvGrpSpPr/>
              <p:nvPr/>
            </p:nvGrpSpPr>
            <p:grpSpPr>
              <a:xfrm>
                <a:off x="2632356" y="4419601"/>
                <a:ext cx="623454" cy="646331"/>
                <a:chOff x="110828" y="1134194"/>
                <a:chExt cx="623454" cy="618948"/>
              </a:xfrm>
            </p:grpSpPr>
            <p:sp>
              <p:nvSpPr>
                <p:cNvPr id="30" name="Oval 29"/>
                <p:cNvSpPr/>
                <p:nvPr/>
              </p:nvSpPr>
              <p:spPr>
                <a:xfrm>
                  <a:off x="110828"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31" name="Rectangle 30"/>
                <p:cNvSpPr/>
                <p:nvPr/>
              </p:nvSpPr>
              <p:spPr>
                <a:xfrm>
                  <a:off x="16624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খ</a:t>
                  </a:r>
                  <a:endParaRPr lang="en-US" sz="3600" dirty="0">
                    <a:latin typeface="NikoshBAN" pitchFamily="2" charset="0"/>
                    <a:cs typeface="NikoshBAN" pitchFamily="2" charset="0"/>
                  </a:endParaRPr>
                </a:p>
              </p:txBody>
            </p:sp>
          </p:grpSp>
          <p:grpSp>
            <p:nvGrpSpPr>
              <p:cNvPr id="24" name="Group 23"/>
              <p:cNvGrpSpPr/>
              <p:nvPr/>
            </p:nvGrpSpPr>
            <p:grpSpPr>
              <a:xfrm>
                <a:off x="799991" y="4433456"/>
                <a:ext cx="623454" cy="646331"/>
                <a:chOff x="315081" y="1134194"/>
                <a:chExt cx="623454" cy="618948"/>
              </a:xfrm>
            </p:grpSpPr>
            <p:sp>
              <p:nvSpPr>
                <p:cNvPr id="28" name="Oval 27"/>
                <p:cNvSpPr/>
                <p:nvPr/>
              </p:nvSpPr>
              <p:spPr>
                <a:xfrm>
                  <a:off x="315081"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29" name="Rectangle 28"/>
                <p:cNvSpPr/>
                <p:nvPr/>
              </p:nvSpPr>
              <p:spPr>
                <a:xfrm>
                  <a:off x="370499" y="1134194"/>
                  <a:ext cx="443344" cy="618948"/>
                </a:xfrm>
                <a:prstGeom prst="rect">
                  <a:avLst/>
                </a:prstGeom>
              </p:spPr>
              <p:txBody>
                <a:bodyPr wrap="square">
                  <a:spAutoFit/>
                </a:bodyPr>
                <a:lstStyle/>
                <a:p>
                  <a:r>
                    <a:rPr lang="bn-BD" sz="3600" dirty="0">
                      <a:latin typeface="NikoshBAN" pitchFamily="2" charset="0"/>
                      <a:cs typeface="NikoshBAN" pitchFamily="2" charset="0"/>
                    </a:rPr>
                    <a:t>ক</a:t>
                  </a:r>
                  <a:endParaRPr lang="en-US" sz="3600" dirty="0">
                    <a:latin typeface="NikoshBAN" pitchFamily="2" charset="0"/>
                    <a:cs typeface="NikoshBAN" pitchFamily="2" charset="0"/>
                  </a:endParaRPr>
                </a:p>
              </p:txBody>
            </p:sp>
          </p:grpSp>
          <p:grpSp>
            <p:nvGrpSpPr>
              <p:cNvPr id="25" name="Group 24"/>
              <p:cNvGrpSpPr/>
              <p:nvPr/>
            </p:nvGrpSpPr>
            <p:grpSpPr>
              <a:xfrm>
                <a:off x="4847290" y="4419604"/>
                <a:ext cx="623454" cy="646331"/>
                <a:chOff x="718635" y="1134194"/>
                <a:chExt cx="623454" cy="618948"/>
              </a:xfrm>
            </p:grpSpPr>
            <p:sp>
              <p:nvSpPr>
                <p:cNvPr id="26" name="Oval 25"/>
                <p:cNvSpPr/>
                <p:nvPr/>
              </p:nvSpPr>
              <p:spPr>
                <a:xfrm>
                  <a:off x="718635"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27" name="Rectangle 26"/>
                <p:cNvSpPr/>
                <p:nvPr/>
              </p:nvSpPr>
              <p:spPr>
                <a:xfrm>
                  <a:off x="815618"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গ</a:t>
                  </a:r>
                  <a:endParaRPr lang="en-US" sz="3600" dirty="0">
                    <a:latin typeface="NikoshBAN" pitchFamily="2" charset="0"/>
                    <a:cs typeface="NikoshBAN" pitchFamily="2" charset="0"/>
                  </a:endParaRPr>
                </a:p>
              </p:txBody>
            </p:sp>
          </p:grpSp>
        </p:grpSp>
        <p:grpSp>
          <p:nvGrpSpPr>
            <p:cNvPr id="15" name="Group 14"/>
            <p:cNvGrpSpPr/>
            <p:nvPr/>
          </p:nvGrpSpPr>
          <p:grpSpPr>
            <a:xfrm>
              <a:off x="6525943" y="4156353"/>
              <a:ext cx="623454" cy="646331"/>
              <a:chOff x="8604126" y="4003948"/>
              <a:chExt cx="623454" cy="646331"/>
            </a:xfrm>
          </p:grpSpPr>
          <p:sp>
            <p:nvSpPr>
              <p:cNvPr id="16" name="Oval 15"/>
              <p:cNvSpPr/>
              <p:nvPr/>
            </p:nvSpPr>
            <p:spPr>
              <a:xfrm>
                <a:off x="8604126" y="4007146"/>
                <a:ext cx="623454" cy="578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17" name="Rectangle 16"/>
              <p:cNvSpPr/>
              <p:nvPr/>
            </p:nvSpPr>
            <p:spPr>
              <a:xfrm>
                <a:off x="8701171" y="4003948"/>
                <a:ext cx="443344" cy="646331"/>
              </a:xfrm>
              <a:prstGeom prst="rect">
                <a:avLst/>
              </a:prstGeom>
            </p:spPr>
            <p:txBody>
              <a:bodyPr wrap="square">
                <a:spAutoFit/>
              </a:bodyPr>
              <a:lstStyle/>
              <a:p>
                <a:r>
                  <a:rPr lang="bn-BD" sz="3600" dirty="0" smtClean="0">
                    <a:latin typeface="NikoshBAN" pitchFamily="2" charset="0"/>
                    <a:cs typeface="NikoshBAN" pitchFamily="2" charset="0"/>
                  </a:rPr>
                  <a:t>ঘ</a:t>
                </a:r>
                <a:endParaRPr lang="en-US" sz="3600" dirty="0">
                  <a:latin typeface="NikoshBAN" pitchFamily="2" charset="0"/>
                  <a:cs typeface="NikoshBAN" pitchFamily="2" charset="0"/>
                </a:endParaRPr>
              </a:p>
            </p:txBody>
          </p:sp>
        </p:grpSp>
      </p:grpSp>
      <p:sp>
        <p:nvSpPr>
          <p:cNvPr id="32" name="Oval 31"/>
          <p:cNvSpPr/>
          <p:nvPr/>
        </p:nvSpPr>
        <p:spPr>
          <a:xfrm>
            <a:off x="2586510" y="5656436"/>
            <a:ext cx="623454" cy="578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068590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0-#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ircle(in)">
                                      <p:cBhvr>
                                        <p:cTn id="3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 grpId="0"/>
      <p:bldP spid="42" grpId="0"/>
      <p:bldP spid="47" grpId="0"/>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276" y="2928764"/>
            <a:ext cx="7451678" cy="1200329"/>
          </a:xfrm>
          <a:prstGeom prst="rect">
            <a:avLst/>
          </a:prstGeom>
          <a:solidFill>
            <a:schemeClr val="accent6">
              <a:lumMod val="40000"/>
              <a:lumOff val="60000"/>
            </a:schemeClr>
          </a:solidFill>
          <a:ln w="38100">
            <a:solidFill>
              <a:schemeClr val="accent6">
                <a:lumMod val="60000"/>
                <a:lumOff val="40000"/>
              </a:schemeClr>
            </a:solidFill>
          </a:ln>
        </p:spPr>
        <p:txBody>
          <a:bodyPr wrap="square" rtlCol="0">
            <a:spAutoFit/>
          </a:bodyPr>
          <a:lstStyle/>
          <a:p>
            <a:pPr algn="just"/>
            <a:r>
              <a:rPr lang="en-US" sz="3600" dirty="0" smtClean="0">
                <a:latin typeface="NikoshBAN" pitchFamily="2" charset="0"/>
                <a:cs typeface="NikoshBAN" pitchFamily="2" charset="0"/>
                <a:sym typeface="Wingdings"/>
              </a:rPr>
              <a:t> </a:t>
            </a:r>
            <a:r>
              <a:rPr lang="bn-BD" sz="3600" dirty="0" smtClean="0">
                <a:latin typeface="NikoshBAN" pitchFamily="2" charset="0"/>
                <a:cs typeface="NikoshBAN" pitchFamily="2" charset="0"/>
              </a:rPr>
              <a:t>ঘূর্ণন </a:t>
            </a:r>
            <a:r>
              <a:rPr lang="bn-BD" sz="3600" dirty="0">
                <a:latin typeface="NikoshBAN" pitchFamily="2" charset="0"/>
                <a:cs typeface="NikoshBAN" pitchFamily="2" charset="0"/>
              </a:rPr>
              <a:t>চলনগতি </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পর্যাবৃত্ত গতি ও </a:t>
            </a:r>
            <a:r>
              <a:rPr lang="bn-BD" sz="3600" dirty="0">
                <a:latin typeface="NikoshBAN" pitchFamily="2" charset="0"/>
                <a:cs typeface="NikoshBAN" pitchFamily="2" charset="0"/>
              </a:rPr>
              <a:t>স্পন্দন গতি ব্যাখ্যা </a:t>
            </a:r>
            <a:r>
              <a:rPr lang="bn-BD" sz="3600" dirty="0" smtClean="0">
                <a:latin typeface="NikoshBAN" pitchFamily="2" charset="0"/>
                <a:cs typeface="NikoshBAN" pitchFamily="2" charset="0"/>
              </a:rPr>
              <a:t>কর।</a:t>
            </a:r>
          </a:p>
        </p:txBody>
      </p:sp>
      <p:sp>
        <p:nvSpPr>
          <p:cNvPr id="20" name="TextBox 19"/>
          <p:cNvSpPr txBox="1"/>
          <p:nvPr/>
        </p:nvSpPr>
        <p:spPr>
          <a:xfrm>
            <a:off x="124907" y="92714"/>
            <a:ext cx="2058735" cy="707886"/>
          </a:xfrm>
          <a:prstGeom prst="rect">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4000" dirty="0" smtClean="0">
                <a:solidFill>
                  <a:schemeClr val="bg1"/>
                </a:solidFill>
                <a:latin typeface="NikoshBAN" pitchFamily="2" charset="0"/>
                <a:cs typeface="NikoshBAN" pitchFamily="2" charset="0"/>
              </a:rPr>
              <a:t>বাড়ির কাজ</a:t>
            </a:r>
            <a:endParaRPr lang="en-US" sz="3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279196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54600" y="4492563"/>
            <a:ext cx="3931685" cy="1569660"/>
          </a:xfrm>
          <a:prstGeom prst="rect">
            <a:avLst/>
          </a:prstGeom>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wrap="square">
            <a:spAutoFit/>
          </a:bodyPr>
          <a:lstStyle/>
          <a:p>
            <a:pPr algn="ctr"/>
            <a:r>
              <a:rPr lang="bn-BD" sz="9600" dirty="0" smtClean="0">
                <a:solidFill>
                  <a:srgbClr val="008000"/>
                </a:solidFill>
                <a:latin typeface="NikoshBAN" pitchFamily="2" charset="0"/>
                <a:cs typeface="NikoshBAN" pitchFamily="2" charset="0"/>
              </a:rPr>
              <a:t>সকলকে</a:t>
            </a:r>
            <a:endParaRPr lang="en-US" sz="9600" dirty="0">
              <a:solidFill>
                <a:srgbClr val="008000"/>
              </a:solidFill>
              <a:latin typeface="NikoshBAN" pitchFamily="2" charset="0"/>
              <a:cs typeface="NikoshBAN" pitchFamily="2" charset="0"/>
            </a:endParaRPr>
          </a:p>
        </p:txBody>
      </p:sp>
      <p:sp>
        <p:nvSpPr>
          <p:cNvPr id="11" name="Rectangle 10"/>
          <p:cNvSpPr/>
          <p:nvPr/>
        </p:nvSpPr>
        <p:spPr>
          <a:xfrm>
            <a:off x="1275525" y="1539598"/>
            <a:ext cx="6183085" cy="2344058"/>
          </a:xfrm>
          <a:prstGeom prst="rect">
            <a:avLst/>
          </a:prstGeom>
          <a:ln>
            <a:no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wrap="none">
            <a:prstTxWarp prst="textPlain">
              <a:avLst/>
            </a:prstTxWarp>
            <a:spAutoFit/>
          </a:bodyPr>
          <a:lstStyle/>
          <a:p>
            <a:pPr algn="ctr"/>
            <a:r>
              <a:rPr lang="bn-BD" sz="413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ধন্যবাদ</a:t>
            </a:r>
            <a:endParaRPr lang="en-US" sz="413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1594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3000" fill="hold"/>
                                        <p:tgtEl>
                                          <p:spTgt spid="10"/>
                                        </p:tgtEl>
                                        <p:attrNameLst>
                                          <p:attrName>ppt_x</p:attrName>
                                        </p:attrNameLst>
                                      </p:cBhvr>
                                      <p:tavLst>
                                        <p:tav tm="0">
                                          <p:val>
                                            <p:strVal val="#ppt_x"/>
                                          </p:val>
                                        </p:tav>
                                        <p:tav tm="100000">
                                          <p:val>
                                            <p:strVal val="#ppt_x"/>
                                          </p:val>
                                        </p:tav>
                                      </p:tavLst>
                                    </p:anim>
                                    <p:anim calcmode="lin" valueType="num">
                                      <p:cBhvr additive="base">
                                        <p:cTn id="13"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7580" y="793984"/>
            <a:ext cx="7543808" cy="1200329"/>
          </a:xfrm>
          <a:prstGeom prst="rect">
            <a:avLst/>
          </a:prstGeom>
          <a:noFill/>
        </p:spPr>
        <p:txBody>
          <a:bodyPr wrap="square" rtlCol="0">
            <a:spAutoFit/>
          </a:bodyPr>
          <a:lstStyle/>
          <a:p>
            <a:r>
              <a:rPr lang="bn-BD" sz="7200" b="1" dirty="0" smtClean="0">
                <a:solidFill>
                  <a:srgbClr val="00B050"/>
                </a:solidFill>
                <a:latin typeface="NikoshBAN" pitchFamily="2" charset="0"/>
                <a:cs typeface="NikoshBAN" pitchFamily="2" charset="0"/>
              </a:rPr>
              <a:t>আজকের ক্লাসে সকলকে </a:t>
            </a:r>
            <a:endParaRPr lang="en-US" sz="7200" b="1" dirty="0">
              <a:solidFill>
                <a:srgbClr val="00B050"/>
              </a:solidFill>
              <a:latin typeface="NikoshBAN" pitchFamily="2" charset="0"/>
              <a:cs typeface="NikoshBAN" pitchFamily="2" charset="0"/>
            </a:endParaRPr>
          </a:p>
        </p:txBody>
      </p:sp>
      <p:sp>
        <p:nvSpPr>
          <p:cNvPr id="4" name="TextBox 3"/>
          <p:cNvSpPr txBox="1"/>
          <p:nvPr/>
        </p:nvSpPr>
        <p:spPr>
          <a:xfrm>
            <a:off x="2578100" y="2098677"/>
            <a:ext cx="3657600" cy="1481048"/>
          </a:xfrm>
          <a:prstGeom prst="rect">
            <a:avLst/>
          </a:prstGeom>
          <a:noFill/>
          <a:scene3d>
            <a:camera prst="orthographicFront"/>
            <a:lightRig rig="threePt" dir="t"/>
          </a:scene3d>
          <a:sp3d>
            <a:bevelT/>
          </a:sp3d>
        </p:spPr>
        <p:txBody>
          <a:bodyPr wrap="square" rtlCol="0">
            <a:prstTxWarp prst="textPlain">
              <a:avLst/>
            </a:prstTxWarp>
            <a:spAutoFit/>
          </a:bodyPr>
          <a:lstStyle/>
          <a:p>
            <a:r>
              <a:rPr lang="bn-BD" sz="8800" dirty="0" smtClean="0">
                <a:solidFill>
                  <a:srgbClr val="FF0000"/>
                </a:solidFill>
                <a:latin typeface="NikoshBAN" pitchFamily="2" charset="0"/>
                <a:cs typeface="NikoshBAN" pitchFamily="2" charset="0"/>
              </a:rPr>
              <a:t>স্বাগতম</a:t>
            </a:r>
            <a:r>
              <a:rPr lang="bn-BD" sz="2800" dirty="0" smtClean="0">
                <a:solidFill>
                  <a:srgbClr val="00B050"/>
                </a:solidFill>
                <a:latin typeface="NikoshBAN" pitchFamily="2" charset="0"/>
                <a:cs typeface="NikoshBAN" pitchFamily="2" charset="0"/>
              </a:rPr>
              <a:t> </a:t>
            </a:r>
            <a:endParaRPr lang="bn-BD" sz="2000" dirty="0">
              <a:solidFill>
                <a:srgbClr val="00B050"/>
              </a:solidFill>
              <a:latin typeface="NikoshBAN" pitchFamily="2" charset="0"/>
              <a:cs typeface="NikoshBAN" pitchFamily="2"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656" y="3689804"/>
            <a:ext cx="2815772" cy="287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00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par>
                          <p:cTn id="10" fill="hold">
                            <p:stCondLst>
                              <p:cond delay="3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17544" y="118020"/>
            <a:ext cx="2362200" cy="1336596"/>
          </a:xfrm>
          <a:prstGeom prst="rect">
            <a:avLst/>
          </a:prstGeom>
          <a:noFill/>
        </p:spPr>
        <p:txBody>
          <a:bodyPr wrap="none" rtlCol="0">
            <a:prstTxWarp prst="textWave1">
              <a:avLst/>
            </a:prstTxWarp>
            <a:spAutoFit/>
          </a:bodyPr>
          <a:lstStyle/>
          <a:p>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কৃতজ্ঞতা স্বীকার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1" name="TextBox 10"/>
          <p:cNvSpPr txBox="1"/>
          <p:nvPr/>
        </p:nvSpPr>
        <p:spPr>
          <a:xfrm>
            <a:off x="193344" y="2956822"/>
            <a:ext cx="8763000" cy="1077218"/>
          </a:xfrm>
          <a:prstGeom prst="rect">
            <a:avLst/>
          </a:prstGeom>
          <a:solidFill>
            <a:srgbClr val="CC9900"/>
          </a:solidFill>
        </p:spPr>
        <p:txBody>
          <a:bodyPr wrap="square" rtlCol="0">
            <a:spAutoFit/>
          </a:bodyPr>
          <a:lstStyle/>
          <a:p>
            <a:pPr algn="ctr"/>
            <a:r>
              <a:rPr lang="bn-IN" sz="3200" dirty="0" smtClean="0">
                <a:latin typeface="NikoshBAN" pitchFamily="2" charset="0"/>
                <a:cs typeface="NikoshBAN" pitchFamily="2" charset="0"/>
              </a:rPr>
              <a:t>এবং কন্টেন্ট সম্পাদক হিসেবে যাঁদের নির্দেশনা, পরামর্শ ও তত্ত্বাবধানে এই মডেল কন্টেন্ট সমৃদ্ধ হয়েছে তা</a:t>
            </a:r>
            <a:r>
              <a:rPr lang="bn-BD" sz="3200" dirty="0" smtClean="0">
                <a:latin typeface="NikoshBAN" pitchFamily="2" charset="0"/>
                <a:cs typeface="NikoshBAN" pitchFamily="2" charset="0"/>
              </a:rPr>
              <a:t>ঁ</a:t>
            </a:r>
            <a:r>
              <a:rPr lang="bn-IN" sz="3200" dirty="0" smtClean="0">
                <a:latin typeface="NikoshBAN" pitchFamily="2" charset="0"/>
                <a:cs typeface="NikoshBAN" pitchFamily="2" charset="0"/>
              </a:rPr>
              <a:t>রা হলেন-  </a:t>
            </a:r>
            <a:endParaRPr lang="en-US" sz="3200" dirty="0">
              <a:latin typeface="NikoshBAN" pitchFamily="2" charset="0"/>
              <a:cs typeface="NikoshBAN" pitchFamily="2" charset="0"/>
            </a:endParaRPr>
          </a:p>
        </p:txBody>
      </p:sp>
      <p:sp>
        <p:nvSpPr>
          <p:cNvPr id="12" name="TextBox 11"/>
          <p:cNvSpPr txBox="1"/>
          <p:nvPr/>
        </p:nvSpPr>
        <p:spPr>
          <a:xfrm>
            <a:off x="193344" y="4211292"/>
            <a:ext cx="8763000" cy="1815882"/>
          </a:xfrm>
          <a:prstGeom prst="rect">
            <a:avLst/>
          </a:prstGeom>
          <a:solidFill>
            <a:srgbClr val="CC66FF"/>
          </a:solidFill>
        </p:spPr>
        <p:txBody>
          <a:bodyPr wrap="square" rtlCol="0">
            <a:spAutoFit/>
          </a:bodyPr>
          <a:lstStyle/>
          <a:p>
            <a:pPr algn="ctr"/>
            <a:r>
              <a:rPr lang="bn-IN" sz="2800" dirty="0" smtClean="0">
                <a:latin typeface="NikoshBAN" pitchFamily="2" charset="0"/>
                <a:cs typeface="NikoshBAN" pitchFamily="2" charset="0"/>
              </a:rPr>
              <a:t>জনাব </a:t>
            </a:r>
            <a:r>
              <a:rPr lang="bn-IN" sz="2800" dirty="0">
                <a:latin typeface="NikoshBAN" pitchFamily="2" charset="0"/>
                <a:cs typeface="NikoshBAN" pitchFamily="2" charset="0"/>
              </a:rPr>
              <a:t>সামসুদ্দিন </a:t>
            </a:r>
            <a:r>
              <a:rPr lang="bn-IN" sz="2800" dirty="0" smtClean="0">
                <a:latin typeface="NikoshBAN" pitchFamily="2" charset="0"/>
                <a:cs typeface="NikoshBAN" pitchFamily="2" charset="0"/>
              </a:rPr>
              <a:t>আহমেদ</a:t>
            </a:r>
            <a:r>
              <a:rPr lang="bn-BD" sz="2800" dirty="0" smtClean="0">
                <a:latin typeface="NikoshBAN" pitchFamily="2" charset="0"/>
                <a:cs typeface="NikoshBAN" pitchFamily="2" charset="0"/>
              </a:rPr>
              <a:t> তালুকদার</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প্রভাষক, টিটিসি, </a:t>
            </a:r>
            <a:r>
              <a:rPr lang="bn-IN" sz="2800" dirty="0" smtClean="0">
                <a:latin typeface="NikoshBAN" pitchFamily="2" charset="0"/>
                <a:cs typeface="NikoshBAN" pitchFamily="2" charset="0"/>
              </a:rPr>
              <a:t>কুমিল্লা</a:t>
            </a:r>
            <a:r>
              <a:rPr lang="bn-BD" sz="2800" dirty="0" smtClean="0">
                <a:latin typeface="NikoshBAN" pitchFamily="2" charset="0"/>
                <a:cs typeface="NikoshBAN" pitchFamily="2" charset="0"/>
              </a:rPr>
              <a:t>।</a:t>
            </a:r>
            <a:endParaRPr lang="bn-IN" sz="2800" dirty="0">
              <a:latin typeface="NikoshBAN" pitchFamily="2" charset="0"/>
              <a:cs typeface="NikoshBAN" pitchFamily="2" charset="0"/>
            </a:endParaRPr>
          </a:p>
          <a:p>
            <a:pPr algn="ctr"/>
            <a:r>
              <a:rPr lang="bn-IN" sz="2800" dirty="0">
                <a:latin typeface="NikoshBAN" pitchFamily="2" charset="0"/>
                <a:cs typeface="NikoshBAN" pitchFamily="2" charset="0"/>
              </a:rPr>
              <a:t>জনাব </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খাদিজা ইয়াসমিন, </a:t>
            </a:r>
            <a:r>
              <a:rPr lang="bn-IN" sz="2800" dirty="0" smtClean="0">
                <a:latin typeface="NikoshBAN" pitchFamily="2" charset="0"/>
                <a:cs typeface="NikoshBAN" pitchFamily="2" charset="0"/>
              </a:rPr>
              <a:t>সহকার</a:t>
            </a:r>
            <a:r>
              <a:rPr lang="bn-BD" sz="2800" dirty="0" smtClean="0">
                <a:latin typeface="NikoshBAN" pitchFamily="2" charset="0"/>
                <a:cs typeface="NikoshBAN" pitchFamily="2" charset="0"/>
              </a:rPr>
              <a:t>ী</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অধ্যাপক, টিটিসি, </a:t>
            </a:r>
            <a:r>
              <a:rPr lang="bn-IN" sz="2800" dirty="0" smtClean="0">
                <a:latin typeface="NikoshBAN" pitchFamily="2" charset="0"/>
                <a:cs typeface="NikoshBAN" pitchFamily="2" charset="0"/>
              </a:rPr>
              <a:t>ঢাকা</a:t>
            </a:r>
            <a:r>
              <a:rPr lang="bn-BD" sz="2800" dirty="0" smtClean="0">
                <a:latin typeface="NikoshBAN" pitchFamily="2" charset="0"/>
                <a:cs typeface="NikoshBAN" pitchFamily="2" charset="0"/>
              </a:rPr>
              <a:t>।</a:t>
            </a:r>
          </a:p>
          <a:p>
            <a:pPr algn="ctr"/>
            <a:r>
              <a:rPr lang="bn-BD" sz="2800" dirty="0" smtClean="0">
                <a:latin typeface="NikoshBAN" pitchFamily="2" charset="0"/>
                <a:cs typeface="NikoshBAN" pitchFamily="2" charset="0"/>
              </a:rPr>
              <a:t>জনাব মোঃ তাজুল ইসলাম, সহকারী অধ্যাপক, টিটিসি, পাবনা।</a:t>
            </a:r>
            <a:endParaRPr lang="bn-IN" sz="2800" dirty="0" smtClean="0">
              <a:latin typeface="NikoshBAN" pitchFamily="2" charset="0"/>
              <a:cs typeface="NikoshBAN" pitchFamily="2" charset="0"/>
            </a:endParaRPr>
          </a:p>
          <a:p>
            <a:pPr algn="ctr"/>
            <a:r>
              <a:rPr lang="bn-IN" sz="2800" dirty="0" smtClean="0">
                <a:latin typeface="NikoshBAN" pitchFamily="2" charset="0"/>
                <a:cs typeface="NikoshBAN" pitchFamily="2" charset="0"/>
              </a:rPr>
              <a:t>জনাব</a:t>
            </a:r>
            <a:r>
              <a:rPr lang="bn-BD" sz="2800" dirty="0">
                <a:latin typeface="NikoshBAN" pitchFamily="2" charset="0"/>
                <a:cs typeface="NikoshBAN" pitchFamily="2" charset="0"/>
              </a:rPr>
              <a:t> </a:t>
            </a:r>
            <a:r>
              <a:rPr lang="bn-BD" sz="2800" dirty="0" smtClean="0">
                <a:latin typeface="NikoshBAN" pitchFamily="2" charset="0"/>
                <a:cs typeface="NikoshBAN" pitchFamily="2" charset="0"/>
              </a:rPr>
              <a:t>জি এম রাকিবুল ইসলাম, প্রভাষক</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টিটিসি, </a:t>
            </a:r>
            <a:r>
              <a:rPr lang="bn-BD" sz="2800" dirty="0" smtClean="0">
                <a:latin typeface="NikoshBAN" pitchFamily="2" charset="0"/>
                <a:cs typeface="NikoshBAN" pitchFamily="2" charset="0"/>
              </a:rPr>
              <a:t>রংপুর।</a:t>
            </a:r>
          </a:p>
        </p:txBody>
      </p:sp>
      <p:sp>
        <p:nvSpPr>
          <p:cNvPr id="13" name="TextBox 12"/>
          <p:cNvSpPr txBox="1"/>
          <p:nvPr/>
        </p:nvSpPr>
        <p:spPr>
          <a:xfrm>
            <a:off x="193344" y="1593182"/>
            <a:ext cx="8763000" cy="1200329"/>
          </a:xfrm>
          <a:prstGeom prst="rect">
            <a:avLst/>
          </a:prstGeom>
          <a:solidFill>
            <a:srgbClr val="00B050"/>
          </a:solidFill>
        </p:spPr>
        <p:txBody>
          <a:bodyPr wrap="square" rtlCol="0">
            <a:spAutoFit/>
          </a:bodyPr>
          <a:lstStyle/>
          <a:p>
            <a:pPr algn="ctr"/>
            <a:r>
              <a:rPr lang="bn-IN" sz="3600" dirty="0" smtClean="0">
                <a:solidFill>
                  <a:schemeClr val="bg1"/>
                </a:solidFill>
                <a:latin typeface="NikoshBAN" pitchFamily="2" charset="0"/>
                <a:cs typeface="NikoshBAN" pitchFamily="2" charset="0"/>
              </a:rPr>
              <a:t>শিক্ষা মন্ত্রণালয়, মাউশি, এনসিটিবি ও এটুআই-এর সংশ্লিষ্ট কর্মকর্তাবৃন্দ </a:t>
            </a:r>
            <a:endParaRPr lang="en-US" sz="3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3573811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833" y="3089571"/>
            <a:ext cx="3941622" cy="3477875"/>
          </a:xfrm>
          <a:prstGeom prst="rect">
            <a:avLst/>
          </a:prstGeom>
          <a:noFill/>
          <a:ln w="130175" cmpd="dbl">
            <a:solidFill>
              <a:schemeClr val="bg1">
                <a:lumMod val="85000"/>
              </a:schemeClr>
            </a:solidFill>
          </a:ln>
        </p:spPr>
        <p:txBody>
          <a:bodyPr wrap="square" rtlCol="0">
            <a:spAutoFit/>
          </a:bodyPr>
          <a:lstStyle/>
          <a:p>
            <a:pPr algn="ctr"/>
            <a:r>
              <a:rPr lang="bn-BD" sz="4400" dirty="0" smtClean="0">
                <a:latin typeface="NikoshBAN" pitchFamily="2" charset="0"/>
                <a:cs typeface="NikoshBAN" pitchFamily="2" charset="0"/>
              </a:rPr>
              <a:t>মোঃ আবদুল মান্নান</a:t>
            </a:r>
            <a:endParaRPr lang="en-US" sz="4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বি.এসসি-বি.এড (গণিত)</a:t>
            </a:r>
          </a:p>
          <a:p>
            <a:pPr algn="ctr"/>
            <a:r>
              <a:rPr lang="bn-BD" sz="2800" dirty="0" smtClean="0">
                <a:latin typeface="NikoshBAN" pitchFamily="2" charset="0"/>
                <a:cs typeface="NikoshBAN" pitchFamily="2" charset="0"/>
              </a:rPr>
              <a:t> সহকারী শিক্ষক</a:t>
            </a:r>
          </a:p>
          <a:p>
            <a:pPr algn="ctr"/>
            <a:r>
              <a:rPr lang="bn-BD" sz="3200" dirty="0" smtClean="0">
                <a:latin typeface="NikoshBAN" pitchFamily="2" charset="0"/>
                <a:cs typeface="NikoshBAN" pitchFamily="2" charset="0"/>
              </a:rPr>
              <a:t>আতাতুর্ক মডেল হাই  স্কুল,</a:t>
            </a:r>
          </a:p>
          <a:p>
            <a:pPr algn="ctr"/>
            <a:r>
              <a:rPr lang="bn-BD" sz="2400" dirty="0" smtClean="0">
                <a:latin typeface="NikoshBAN" pitchFamily="2" charset="0"/>
                <a:cs typeface="NikoshBAN" pitchFamily="2" charset="0"/>
              </a:rPr>
              <a:t>দাগনভূঞা, ফেনী।</a:t>
            </a:r>
          </a:p>
          <a:p>
            <a:pPr algn="ctr"/>
            <a:r>
              <a:rPr lang="bn-BD" sz="2800" dirty="0" smtClean="0">
                <a:latin typeface="NikoshBAN" pitchFamily="2" charset="0"/>
                <a:cs typeface="NikoshBAN" pitchFamily="2" charset="0"/>
              </a:rPr>
              <a:t>মোবাইল : ০১৮১৬ ৮৩ ০১ ৫৫</a:t>
            </a:r>
          </a:p>
          <a:p>
            <a:pPr algn="ctr"/>
            <a:r>
              <a:rPr lang="en-US" dirty="0" smtClean="0">
                <a:latin typeface="NikoshBAN" pitchFamily="2" charset="0"/>
                <a:cs typeface="NikoshBAN" pitchFamily="2" charset="0"/>
              </a:rPr>
              <a:t>E-mail: abdulmannanamhs@gmail.com</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3" name="Picture 2" descr="C:\Users\DOEL\Desktop\AM=Pic\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0395" y="278669"/>
            <a:ext cx="2002354" cy="2535387"/>
          </a:xfrm>
          <a:prstGeom prst="round2DiagRect">
            <a:avLst>
              <a:gd name="adj1" fmla="val 16667"/>
              <a:gd name="adj2" fmla="val 2207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2836" y="3089577"/>
            <a:ext cx="3948548" cy="3416320"/>
          </a:xfrm>
          <a:prstGeom prst="rect">
            <a:avLst/>
          </a:prstGeom>
          <a:noFill/>
          <a:ln w="130175" cmpd="dbl">
            <a:solidFill>
              <a:schemeClr val="bg1">
                <a:lumMod val="85000"/>
              </a:schemeClr>
            </a:solidFill>
          </a:ln>
        </p:spPr>
        <p:txBody>
          <a:bodyPr wrap="square" rtlCol="0">
            <a:spAutoFit/>
          </a:bodyPr>
          <a:lstStyle/>
          <a:p>
            <a:pPr algn="ctr">
              <a:defRPr/>
            </a:pPr>
            <a:r>
              <a:rPr lang="bn-BD" sz="4800" dirty="0">
                <a:latin typeface="NikoshBAN" pitchFamily="2" charset="0"/>
                <a:cs typeface="NikoshBAN" pitchFamily="2" charset="0"/>
              </a:rPr>
              <a:t>শ্রেণি:</a:t>
            </a:r>
            <a:r>
              <a:rPr lang="en-US" sz="4800" dirty="0">
                <a:latin typeface="NikoshBAN" pitchFamily="2" charset="0"/>
                <a:cs typeface="NikoshBAN" pitchFamily="2" charset="0"/>
              </a:rPr>
              <a:t> </a:t>
            </a:r>
            <a:r>
              <a:rPr lang="bn-BD" sz="4800" dirty="0" smtClean="0">
                <a:latin typeface="NikoshBAN" pitchFamily="2" charset="0"/>
                <a:cs typeface="NikoshBAN" pitchFamily="2" charset="0"/>
              </a:rPr>
              <a:t>ষষ্ঠ</a:t>
            </a:r>
            <a:endParaRPr lang="bn-BD" sz="4800" dirty="0">
              <a:latin typeface="NikoshBAN" pitchFamily="2" charset="0"/>
              <a:cs typeface="NikoshBAN" pitchFamily="2" charset="0"/>
            </a:endParaRPr>
          </a:p>
          <a:p>
            <a:pPr algn="ctr"/>
            <a:r>
              <a:rPr lang="bn-BD" sz="4400" dirty="0">
                <a:latin typeface="NikoshBAN" pitchFamily="2" charset="0"/>
                <a:cs typeface="NikoshBAN" pitchFamily="2" charset="0"/>
              </a:rPr>
              <a:t>বিষয়</a:t>
            </a:r>
            <a:r>
              <a:rPr lang="en-US" sz="4400" dirty="0">
                <a:latin typeface="NikoshBAN" pitchFamily="2" charset="0"/>
                <a:cs typeface="NikoshBAN" pitchFamily="2" charset="0"/>
              </a:rPr>
              <a:t>:</a:t>
            </a:r>
            <a:r>
              <a:rPr lang="bn-BD" sz="4400" dirty="0">
                <a:latin typeface="NikoshBAN" pitchFamily="2" charset="0"/>
                <a:cs typeface="NikoshBAN" pitchFamily="2" charset="0"/>
              </a:rPr>
              <a:t> বিজ্ঞান </a:t>
            </a:r>
          </a:p>
          <a:p>
            <a:pPr algn="ctr">
              <a:defRPr/>
            </a:pPr>
            <a:r>
              <a:rPr lang="bn-BD" sz="4400" dirty="0" smtClean="0">
                <a:latin typeface="NikoshBAN" pitchFamily="2" charset="0"/>
                <a:cs typeface="NikoshBAN" pitchFamily="2" charset="0"/>
              </a:rPr>
              <a:t>অধ্যায়: দশম</a:t>
            </a:r>
            <a:endParaRPr lang="bn-BD" sz="4400" dirty="0">
              <a:latin typeface="NikoshBAN" pitchFamily="2" charset="0"/>
              <a:cs typeface="NikoshBAN" pitchFamily="2" charset="0"/>
            </a:endParaRPr>
          </a:p>
          <a:p>
            <a:pPr algn="ctr">
              <a:defRPr/>
            </a:pPr>
            <a:r>
              <a:rPr lang="bn-BD" sz="4000" dirty="0">
                <a:latin typeface="NikoshBAN" pitchFamily="2" charset="0"/>
                <a:cs typeface="NikoshBAN" pitchFamily="2" charset="0"/>
              </a:rPr>
              <a:t>সময়:</a:t>
            </a:r>
            <a:r>
              <a:rPr lang="en-US" sz="4000" dirty="0">
                <a:latin typeface="NikoshBAN" pitchFamily="2" charset="0"/>
                <a:cs typeface="NikoshBAN" pitchFamily="2" charset="0"/>
              </a:rPr>
              <a:t> </a:t>
            </a:r>
            <a:r>
              <a:rPr lang="bn-BD" sz="4000" dirty="0">
                <a:latin typeface="NikoshBAN" pitchFamily="2" charset="0"/>
                <a:cs typeface="NikoshBAN" pitchFamily="2" charset="0"/>
              </a:rPr>
              <a:t>৫০ মিনিট।</a:t>
            </a:r>
          </a:p>
          <a:p>
            <a:pPr algn="ctr">
              <a:defRPr/>
            </a:pPr>
            <a:r>
              <a:rPr lang="bn-BD" sz="3200" dirty="0">
                <a:latin typeface="NikoshBAN" pitchFamily="2" charset="0"/>
                <a:cs typeface="NikoshBAN" pitchFamily="2" charset="0"/>
              </a:rPr>
              <a:t>তারিখ: </a:t>
            </a:r>
            <a:r>
              <a:rPr lang="bn-BD" sz="3200" dirty="0" smtClean="0">
                <a:latin typeface="NikoshBAN" pitchFamily="2" charset="0"/>
                <a:cs typeface="NikoshBAN" pitchFamily="2" charset="0"/>
              </a:rPr>
              <a:t>--/--/২০১</a:t>
            </a:r>
            <a:r>
              <a:rPr lang="en-US" sz="3200" dirty="0" smtClean="0">
                <a:latin typeface="NikoshBAN" pitchFamily="2" charset="0"/>
                <a:cs typeface="NikoshBAN" pitchFamily="2" charset="0"/>
              </a:rPr>
              <a:t>6</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ইং</a:t>
            </a:r>
            <a:endParaRPr lang="en-US" sz="3200" dirty="0">
              <a:latin typeface="NikoshBAN" pitchFamily="2" charset="0"/>
              <a:cs typeface="NikoshBAN" pitchFamily="2" charset="0"/>
            </a:endParaRPr>
          </a:p>
        </p:txBody>
      </p:sp>
      <p:sp>
        <p:nvSpPr>
          <p:cNvPr id="5" name="Pentagon 4"/>
          <p:cNvSpPr/>
          <p:nvPr/>
        </p:nvSpPr>
        <p:spPr>
          <a:xfrm>
            <a:off x="128147" y="99421"/>
            <a:ext cx="2022763"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পরিচিতি</a:t>
            </a:r>
            <a:endParaRPr lang="en-US" sz="4400" b="1" dirty="0">
              <a:solidFill>
                <a:schemeClr val="bg1"/>
              </a:solidFill>
            </a:endParaRPr>
          </a:p>
        </p:txBody>
      </p:sp>
    </p:spTree>
    <p:extLst>
      <p:ext uri="{BB962C8B-B14F-4D97-AF65-F5344CB8AC3E}">
        <p14:creationId xmlns:p14="http://schemas.microsoft.com/office/powerpoint/2010/main" val="1874655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360" y="1120259"/>
            <a:ext cx="2374710" cy="2094966"/>
          </a:xfrm>
          <a:prstGeom prst="rect">
            <a:avLst/>
          </a:prstGeom>
          <a:ln w="76200">
            <a:solidFill>
              <a:srgbClr val="92D050"/>
            </a:solidFill>
          </a:ln>
        </p:spPr>
      </p:pic>
      <p:sp>
        <p:nvSpPr>
          <p:cNvPr id="9" name="Oval 8"/>
          <p:cNvSpPr/>
          <p:nvPr/>
        </p:nvSpPr>
        <p:spPr>
          <a:xfrm>
            <a:off x="374070" y="4012016"/>
            <a:ext cx="678873" cy="678873"/>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46360" y="4718597"/>
            <a:ext cx="8492836" cy="600210"/>
            <a:chOff x="318655" y="5181600"/>
            <a:chExt cx="8492836" cy="600210"/>
          </a:xfrm>
        </p:grpSpPr>
        <p:cxnSp>
          <p:nvCxnSpPr>
            <p:cNvPr id="11" name="Straight Connector 10"/>
            <p:cNvCxnSpPr/>
            <p:nvPr/>
          </p:nvCxnSpPr>
          <p:spPr>
            <a:xfrm flipV="1">
              <a:off x="318655" y="5181600"/>
              <a:ext cx="8492836" cy="41564"/>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4072" y="5320145"/>
              <a:ext cx="471055" cy="461665"/>
            </a:xfrm>
            <a:prstGeom prst="rect">
              <a:avLst/>
            </a:prstGeom>
            <a:noFill/>
          </p:spPr>
          <p:txBody>
            <a:bodyPr wrap="square" rtlCol="0">
              <a:spAutoFit/>
            </a:bodyPr>
            <a:lstStyle/>
            <a:p>
              <a:r>
                <a:rPr lang="en-US" sz="2400" b="1" dirty="0"/>
                <a:t>A</a:t>
              </a:r>
            </a:p>
          </p:txBody>
        </p:sp>
        <p:sp>
          <p:nvSpPr>
            <p:cNvPr id="13" name="TextBox 12"/>
            <p:cNvSpPr txBox="1"/>
            <p:nvPr/>
          </p:nvSpPr>
          <p:spPr>
            <a:xfrm>
              <a:off x="8243454" y="5306291"/>
              <a:ext cx="471055" cy="461665"/>
            </a:xfrm>
            <a:prstGeom prst="rect">
              <a:avLst/>
            </a:prstGeom>
            <a:noFill/>
          </p:spPr>
          <p:txBody>
            <a:bodyPr wrap="square" rtlCol="0">
              <a:spAutoFit/>
            </a:bodyPr>
            <a:lstStyle/>
            <a:p>
              <a:r>
                <a:rPr lang="en-US" sz="2400" b="1" dirty="0" smtClean="0"/>
                <a:t>B</a:t>
              </a:r>
              <a:endParaRPr lang="en-US" sz="2400" b="1" dirty="0"/>
            </a:p>
          </p:txBody>
        </p:sp>
      </p:grpSp>
      <p:sp>
        <p:nvSpPr>
          <p:cNvPr id="22" name="TextBox 21"/>
          <p:cNvSpPr txBox="1"/>
          <p:nvPr/>
        </p:nvSpPr>
        <p:spPr>
          <a:xfrm>
            <a:off x="124907" y="92714"/>
            <a:ext cx="4528980" cy="707886"/>
          </a:xfrm>
          <a:prstGeom prst="rect">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4000" dirty="0" smtClean="0">
                <a:solidFill>
                  <a:schemeClr val="bg1"/>
                </a:solidFill>
                <a:latin typeface="NikoshBAN" pitchFamily="2" charset="0"/>
                <a:cs typeface="NikoshBAN" pitchFamily="2" charset="0"/>
              </a:rPr>
              <a:t>চিত্রগুলো পর্যবেক্ষণ করে বল</a:t>
            </a:r>
            <a:endParaRPr lang="en-US" sz="3600" dirty="0">
              <a:solidFill>
                <a:schemeClr val="bg1"/>
              </a:solidFill>
              <a:latin typeface="NikoshBAN" pitchFamily="2" charset="0"/>
              <a:cs typeface="NikoshBAN" pitchFamily="2" charset="0"/>
            </a:endParaRPr>
          </a:p>
        </p:txBody>
      </p:sp>
      <p:sp>
        <p:nvSpPr>
          <p:cNvPr id="20" name="Rectangle 19"/>
          <p:cNvSpPr/>
          <p:nvPr/>
        </p:nvSpPr>
        <p:spPr>
          <a:xfrm>
            <a:off x="1538096" y="5335527"/>
            <a:ext cx="5500914" cy="584775"/>
          </a:xfrm>
          <a:prstGeom prst="rect">
            <a:avLst/>
          </a:prstGeom>
        </p:spPr>
        <p:txBody>
          <a:bodyPr wrap="square">
            <a:spAutoFit/>
          </a:bodyPr>
          <a:lstStyle/>
          <a:p>
            <a:pPr algn="ctr"/>
            <a:r>
              <a:rPr lang="bn-BD"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sym typeface="Wingdings"/>
              </a:rPr>
              <a:t></a:t>
            </a:r>
            <a:r>
              <a:rPr lang="bn-BD"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উপরের দৃশ্য থেকে তোমরা কী বুঝেছ?</a:t>
            </a:r>
            <a:endParaRPr lang="bn-BD" sz="32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3" name="Rectangle 22"/>
          <p:cNvSpPr/>
          <p:nvPr/>
        </p:nvSpPr>
        <p:spPr>
          <a:xfrm>
            <a:off x="772508" y="5920553"/>
            <a:ext cx="7630510" cy="707886"/>
          </a:xfrm>
          <a:prstGeom prst="rect">
            <a:avLst/>
          </a:prstGeom>
        </p:spPr>
        <p:txBody>
          <a:bodyPr wrap="square">
            <a:spAutoFit/>
          </a:bodyPr>
          <a:lstStyle/>
          <a:p>
            <a:pPr algn="ctr"/>
            <a:r>
              <a:rPr lang="bn-BD" sz="4000" b="1" dirty="0" smtClean="0">
                <a:solidFill>
                  <a:srgbClr val="FF00FF"/>
                </a:solidFill>
                <a:effectLst>
                  <a:outerShdw blurRad="38100" dist="38100" dir="2700000" algn="tl">
                    <a:srgbClr val="000000">
                      <a:alpha val="43137"/>
                    </a:srgbClr>
                  </a:outerShdw>
                </a:effectLst>
                <a:latin typeface="NikoshBAN" pitchFamily="2" charset="0"/>
                <a:cs typeface="NikoshBAN" pitchFamily="2" charset="0"/>
                <a:sym typeface="Wingdings"/>
              </a:rPr>
              <a:t>ঘূর্ণন চলনগতি, পর্যাবৃত্ত গতি ও দোলন গতি</a:t>
            </a:r>
            <a:endParaRPr lang="bn-BD" sz="4000" b="1" dirty="0">
              <a:solidFill>
                <a:srgbClr val="FF00FF"/>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4" name="Picture 13" descr="C:\Users\Rafi\Desktop\sir\images\pendulu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47641" y="1022839"/>
            <a:ext cx="1765737" cy="2303685"/>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descr="C:\Users\DOEL\Desktop\GIF=25-9-14\animated-bicycle-image-0016.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9839" y="1091567"/>
            <a:ext cx="2687781" cy="21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007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grpId="0" nodeType="withEffect">
                                  <p:stCondLst>
                                    <p:cond delay="0"/>
                                  </p:stCondLst>
                                  <p:childTnLst>
                                    <p:animMotion origin="layout" path="M 1.38778E-17 -3.33333E-6 L 0.86059 -0.00208 " pathEditMode="relative" rAng="0" ptsTypes="AA">
                                      <p:cBhvr>
                                        <p:cTn id="6" dur="2000" fill="hold"/>
                                        <p:tgtEl>
                                          <p:spTgt spid="9"/>
                                        </p:tgtEl>
                                        <p:attrNameLst>
                                          <p:attrName>ppt_x</p:attrName>
                                          <p:attrName>ppt_y</p:attrName>
                                        </p:attrNameLst>
                                      </p:cBhvr>
                                      <p:rCtr x="43021" y="-11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51793" y="1418508"/>
            <a:ext cx="7914289" cy="2268707"/>
          </a:xfrm>
          <a:prstGeom prst="rect">
            <a:avLst/>
          </a:prstGeom>
          <a:effectLst/>
        </p:spPr>
        <p:txBody>
          <a:bodyPr wrap="square">
            <a:prstTxWarp prst="textPlai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BD" sz="7200" b="1" cap="all" dirty="0" smtClean="0">
                <a:ln w="0"/>
                <a:solidFill>
                  <a:schemeClr val="accent3">
                    <a:lumMod val="75000"/>
                  </a:schemeClr>
                </a:solidFill>
                <a:effectLst/>
                <a:latin typeface="NikoshBAN" pitchFamily="2" charset="0"/>
                <a:cs typeface="NikoshBAN" pitchFamily="2" charset="0"/>
                <a:sym typeface="Wingdings"/>
              </a:rPr>
              <a:t>ঘূর্ণন চলনগতি, পর্যাবৃত্ত গতি ও দোলন গতি</a:t>
            </a:r>
            <a:endParaRPr lang="bn-BD" sz="7200" b="1" cap="all" dirty="0">
              <a:ln w="0"/>
              <a:solidFill>
                <a:schemeClr val="accent3">
                  <a:lumMod val="75000"/>
                </a:schemeClr>
              </a:solidFill>
              <a:effectLst/>
              <a:latin typeface="NikoshBAN" pitchFamily="2" charset="0"/>
              <a:cs typeface="NikoshBAN" pitchFamily="2" charset="0"/>
            </a:endParaRPr>
          </a:p>
        </p:txBody>
      </p:sp>
      <p:sp>
        <p:nvSpPr>
          <p:cNvPr id="11" name="Rectangle 10"/>
          <p:cNvSpPr/>
          <p:nvPr/>
        </p:nvSpPr>
        <p:spPr>
          <a:xfrm>
            <a:off x="1941684" y="4599809"/>
            <a:ext cx="5318925" cy="923330"/>
          </a:xfrm>
          <a:prstGeom prst="rect">
            <a:avLst/>
          </a:prstGeom>
        </p:spPr>
        <p:txBody>
          <a:bodyPr wrap="square">
            <a:spAutoFit/>
          </a:bodyPr>
          <a:lstStyle/>
          <a:p>
            <a:pPr algn="ctr">
              <a:defRPr/>
            </a:pPr>
            <a:r>
              <a:rPr lang="bn-BD" sz="5400" dirty="0" smtClean="0">
                <a:effectLst>
                  <a:outerShdw blurRad="38100" dist="38100" dir="2700000" algn="tl">
                    <a:srgbClr val="000000">
                      <a:alpha val="43137"/>
                    </a:srgbClr>
                  </a:outerShdw>
                </a:effectLst>
                <a:latin typeface="NikoshBAN" pitchFamily="2" charset="0"/>
                <a:cs typeface="NikoshBAN" pitchFamily="2" charset="0"/>
              </a:rPr>
              <a:t>( পাঠ:</a:t>
            </a:r>
            <a:r>
              <a:rPr lang="en-US" sz="5400" dirty="0" smtClean="0">
                <a:effectLst>
                  <a:outerShdw blurRad="38100" dist="38100" dir="2700000" algn="tl">
                    <a:srgbClr val="000000">
                      <a:alpha val="43137"/>
                    </a:srgbClr>
                  </a:outerShdw>
                </a:effectLst>
                <a:latin typeface="NikoshBAN" pitchFamily="2" charset="0"/>
                <a:cs typeface="NikoshBAN" pitchFamily="2" charset="0"/>
              </a:rPr>
              <a:t>6</a:t>
            </a:r>
            <a:r>
              <a:rPr lang="bn-BD" sz="5400" dirty="0" smtClean="0">
                <a:effectLst>
                  <a:outerShdw blurRad="38100" dist="38100" dir="2700000" algn="tl">
                    <a:srgbClr val="000000">
                      <a:alpha val="43137"/>
                    </a:srgbClr>
                  </a:outerShdw>
                </a:effectLst>
                <a:latin typeface="NikoshBAN" pitchFamily="2" charset="0"/>
                <a:cs typeface="NikoshBAN" pitchFamily="2" charset="0"/>
              </a:rPr>
              <a:t>- </a:t>
            </a:r>
            <a:r>
              <a:rPr lang="en-US" sz="5400" dirty="0" smtClean="0">
                <a:effectLst>
                  <a:outerShdw blurRad="38100" dist="38100" dir="2700000" algn="tl">
                    <a:srgbClr val="000000">
                      <a:alpha val="43137"/>
                    </a:srgbClr>
                  </a:outerShdw>
                </a:effectLst>
                <a:latin typeface="NikoshBAN" pitchFamily="2" charset="0"/>
                <a:cs typeface="NikoshBAN" pitchFamily="2" charset="0"/>
              </a:rPr>
              <a:t>8</a:t>
            </a:r>
            <a:r>
              <a:rPr lang="bn-BD" sz="5400" dirty="0" smtClean="0">
                <a:effectLst>
                  <a:outerShdw blurRad="38100" dist="38100" dir="2700000" algn="tl">
                    <a:srgbClr val="000000">
                      <a:alpha val="43137"/>
                    </a:srgbClr>
                  </a:outerShdw>
                </a:effectLst>
                <a:latin typeface="NikoshBAN" pitchFamily="2" charset="0"/>
                <a:cs typeface="NikoshBAN" pitchFamily="2" charset="0"/>
              </a:rPr>
              <a:t>)</a:t>
            </a:r>
            <a:endParaRPr lang="bn-BD" sz="54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616613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ppt_x"/>
                                          </p:val>
                                        </p:tav>
                                        <p:tav tm="100000">
                                          <p:val>
                                            <p:strVal val="#ppt_x"/>
                                          </p:val>
                                        </p:tav>
                                      </p:tavLst>
                                    </p:anim>
                                    <p:anim calcmode="lin" valueType="num">
                                      <p:cBhvr additive="base">
                                        <p:cTn id="1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399" y="1311321"/>
            <a:ext cx="4908331" cy="70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bn-BD" sz="4000" dirty="0">
                <a:latin typeface="NikoshBAN" pitchFamily="2" charset="0"/>
                <a:cs typeface="NikoshBAN" pitchFamily="2" charset="0"/>
                <a:sym typeface="Wingdings 3"/>
              </a:rPr>
              <a:t>এই পাঠ শেষে </a:t>
            </a:r>
            <a:r>
              <a:rPr lang="bn-BD" sz="4000" dirty="0" smtClean="0">
                <a:latin typeface="NikoshBAN" pitchFamily="2" charset="0"/>
                <a:cs typeface="NikoshBAN" pitchFamily="2" charset="0"/>
                <a:sym typeface="Wingdings 3"/>
              </a:rPr>
              <a:t>শিক্ষার্থীরা</a:t>
            </a:r>
            <a:r>
              <a:rPr lang="en-US" sz="4000" dirty="0" smtClean="0">
                <a:latin typeface="NikoshBAN" pitchFamily="2" charset="0"/>
                <a:cs typeface="NikoshBAN" pitchFamily="2" charset="0"/>
                <a:sym typeface="Wingdings 3"/>
              </a:rPr>
              <a:t>…</a:t>
            </a:r>
            <a:r>
              <a:rPr lang="bn-BD" sz="4000" dirty="0" smtClean="0">
                <a:latin typeface="NikoshBAN" pitchFamily="2" charset="0"/>
                <a:cs typeface="NikoshBAN" pitchFamily="2" charset="0"/>
                <a:sym typeface="Wingdings 3"/>
              </a:rPr>
              <a:t> </a:t>
            </a:r>
            <a:endParaRPr lang="en-US" sz="4000" dirty="0"/>
          </a:p>
        </p:txBody>
      </p:sp>
      <p:sp>
        <p:nvSpPr>
          <p:cNvPr id="3" name="Freeform 2"/>
          <p:cNvSpPr/>
          <p:nvPr/>
        </p:nvSpPr>
        <p:spPr>
          <a:xfrm>
            <a:off x="1354890" y="2348025"/>
            <a:ext cx="6722310" cy="964367"/>
          </a:xfrm>
          <a:custGeom>
            <a:avLst/>
            <a:gdLst>
              <a:gd name="connsiteX0" fmla="*/ 160731 w 964367"/>
              <a:gd name="connsiteY0" fmla="*/ 0 h 7420195"/>
              <a:gd name="connsiteX1" fmla="*/ 803636 w 964367"/>
              <a:gd name="connsiteY1" fmla="*/ 0 h 7420195"/>
              <a:gd name="connsiteX2" fmla="*/ 964367 w 964367"/>
              <a:gd name="connsiteY2" fmla="*/ 160731 h 7420195"/>
              <a:gd name="connsiteX3" fmla="*/ 964367 w 964367"/>
              <a:gd name="connsiteY3" fmla="*/ 7420195 h 7420195"/>
              <a:gd name="connsiteX4" fmla="*/ 964367 w 964367"/>
              <a:gd name="connsiteY4" fmla="*/ 7420195 h 7420195"/>
              <a:gd name="connsiteX5" fmla="*/ 0 w 964367"/>
              <a:gd name="connsiteY5" fmla="*/ 7420195 h 7420195"/>
              <a:gd name="connsiteX6" fmla="*/ 0 w 964367"/>
              <a:gd name="connsiteY6" fmla="*/ 7420195 h 7420195"/>
              <a:gd name="connsiteX7" fmla="*/ 0 w 964367"/>
              <a:gd name="connsiteY7" fmla="*/ 160731 h 7420195"/>
              <a:gd name="connsiteX8" fmla="*/ 160731 w 964367"/>
              <a:gd name="connsiteY8" fmla="*/ 0 h 742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367" h="7420195">
                <a:moveTo>
                  <a:pt x="964367" y="1236726"/>
                </a:moveTo>
                <a:lnTo>
                  <a:pt x="964367" y="6183469"/>
                </a:lnTo>
                <a:cubicBezTo>
                  <a:pt x="964367" y="6866490"/>
                  <a:pt x="955014" y="7420191"/>
                  <a:pt x="943478" y="7420191"/>
                </a:cubicBezTo>
                <a:lnTo>
                  <a:pt x="0" y="7420191"/>
                </a:lnTo>
                <a:lnTo>
                  <a:pt x="0" y="7420191"/>
                </a:lnTo>
                <a:lnTo>
                  <a:pt x="0" y="4"/>
                </a:lnTo>
                <a:lnTo>
                  <a:pt x="0" y="4"/>
                </a:lnTo>
                <a:lnTo>
                  <a:pt x="943478" y="4"/>
                </a:lnTo>
                <a:cubicBezTo>
                  <a:pt x="955014" y="4"/>
                  <a:pt x="964367" y="553705"/>
                  <a:pt x="964367" y="1236726"/>
                </a:cubicBezTo>
                <a:close/>
              </a:path>
            </a:pathLst>
          </a:custGeom>
          <a:ln/>
        </p:spPr>
        <p:style>
          <a:lnRef idx="1">
            <a:schemeClr val="accent3"/>
          </a:lnRef>
          <a:fillRef idx="2">
            <a:schemeClr val="accent3"/>
          </a:fillRef>
          <a:effectRef idx="1">
            <a:schemeClr val="accent3"/>
          </a:effectRef>
          <a:fontRef idx="minor">
            <a:schemeClr val="dk1"/>
          </a:fontRef>
        </p:style>
        <p:txBody>
          <a:bodyPr spcFirstLastPara="0" vert="horz" wrap="square" lIns="284481" tIns="72476" rIns="72476" bIns="72478" numCol="1" spcCol="1270" anchor="ctr" anchorCtr="0">
            <a:noAutofit/>
          </a:bodyPr>
          <a:lstStyle/>
          <a:p>
            <a:r>
              <a:rPr lang="bn-BD" sz="3200" dirty="0" smtClean="0">
                <a:latin typeface="NikoshBAN" pitchFamily="2" charset="0"/>
                <a:cs typeface="NikoshBAN" pitchFamily="2" charset="0"/>
                <a:sym typeface="Wingdings"/>
              </a:rPr>
              <a:t></a:t>
            </a:r>
            <a:r>
              <a:rPr lang="bn-BD" sz="3200" dirty="0">
                <a:latin typeface="NikoshBAN" pitchFamily="2" charset="0"/>
                <a:cs typeface="NikoshBAN" pitchFamily="2" charset="0"/>
              </a:rPr>
              <a:t>ঘূর্ণন </a:t>
            </a:r>
            <a:r>
              <a:rPr lang="bn-BD" sz="3200" dirty="0" smtClean="0">
                <a:latin typeface="NikoshBAN" pitchFamily="2" charset="0"/>
                <a:cs typeface="NikoshBAN" pitchFamily="2" charset="0"/>
              </a:rPr>
              <a:t>চলনগতি</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উদাহরণসহ</a:t>
            </a:r>
            <a:r>
              <a:rPr lang="bn-BD" sz="3200" dirty="0" smtClean="0">
                <a:latin typeface="NikoshBAN" pitchFamily="2" charset="0"/>
                <a:cs typeface="NikoshBAN" pitchFamily="2" charset="0"/>
              </a:rPr>
              <a:t> বলতে পারবে</a:t>
            </a:r>
            <a:r>
              <a:rPr lang="en-US" sz="3200" dirty="0">
                <a:latin typeface="NikoshBAN" pitchFamily="2" charset="0"/>
                <a:cs typeface="NikoshBAN" pitchFamily="2" charset="0"/>
              </a:rPr>
              <a:t>;</a:t>
            </a:r>
            <a:endParaRPr lang="bn-BD" sz="3200" dirty="0">
              <a:latin typeface="NikoshBAN" pitchFamily="2" charset="0"/>
              <a:cs typeface="NikoshBAN" pitchFamily="2" charset="0"/>
            </a:endParaRPr>
          </a:p>
        </p:txBody>
      </p:sp>
      <p:sp>
        <p:nvSpPr>
          <p:cNvPr id="4" name="Freeform 3"/>
          <p:cNvSpPr/>
          <p:nvPr/>
        </p:nvSpPr>
        <p:spPr>
          <a:xfrm>
            <a:off x="1354888" y="3684315"/>
            <a:ext cx="6722311" cy="963861"/>
          </a:xfrm>
          <a:custGeom>
            <a:avLst/>
            <a:gdLst>
              <a:gd name="connsiteX0" fmla="*/ 160647 w 963860"/>
              <a:gd name="connsiteY0" fmla="*/ 0 h 7420195"/>
              <a:gd name="connsiteX1" fmla="*/ 803213 w 963860"/>
              <a:gd name="connsiteY1" fmla="*/ 0 h 7420195"/>
              <a:gd name="connsiteX2" fmla="*/ 963860 w 963860"/>
              <a:gd name="connsiteY2" fmla="*/ 160647 h 7420195"/>
              <a:gd name="connsiteX3" fmla="*/ 963860 w 963860"/>
              <a:gd name="connsiteY3" fmla="*/ 7420195 h 7420195"/>
              <a:gd name="connsiteX4" fmla="*/ 963860 w 963860"/>
              <a:gd name="connsiteY4" fmla="*/ 7420195 h 7420195"/>
              <a:gd name="connsiteX5" fmla="*/ 0 w 963860"/>
              <a:gd name="connsiteY5" fmla="*/ 7420195 h 7420195"/>
              <a:gd name="connsiteX6" fmla="*/ 0 w 963860"/>
              <a:gd name="connsiteY6" fmla="*/ 7420195 h 7420195"/>
              <a:gd name="connsiteX7" fmla="*/ 0 w 963860"/>
              <a:gd name="connsiteY7" fmla="*/ 160647 h 7420195"/>
              <a:gd name="connsiteX8" fmla="*/ 160647 w 963860"/>
              <a:gd name="connsiteY8" fmla="*/ 0 h 742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60" h="7420195">
                <a:moveTo>
                  <a:pt x="963860" y="1236730"/>
                </a:moveTo>
                <a:lnTo>
                  <a:pt x="963860" y="6183465"/>
                </a:lnTo>
                <a:cubicBezTo>
                  <a:pt x="963860" y="6866491"/>
                  <a:pt x="954517" y="7420191"/>
                  <a:pt x="942992" y="7420191"/>
                </a:cubicBezTo>
                <a:lnTo>
                  <a:pt x="0" y="7420191"/>
                </a:lnTo>
                <a:lnTo>
                  <a:pt x="0" y="7420191"/>
                </a:lnTo>
                <a:lnTo>
                  <a:pt x="0" y="4"/>
                </a:lnTo>
                <a:lnTo>
                  <a:pt x="0" y="4"/>
                </a:lnTo>
                <a:lnTo>
                  <a:pt x="942992" y="4"/>
                </a:lnTo>
                <a:cubicBezTo>
                  <a:pt x="954517" y="4"/>
                  <a:pt x="963860" y="553704"/>
                  <a:pt x="963860" y="1236730"/>
                </a:cubicBezTo>
                <a:close/>
              </a:path>
            </a:pathLst>
          </a:custGeom>
          <a:ln/>
        </p:spPr>
        <p:style>
          <a:lnRef idx="1">
            <a:schemeClr val="accent3"/>
          </a:lnRef>
          <a:fillRef idx="2">
            <a:schemeClr val="accent3"/>
          </a:fillRef>
          <a:effectRef idx="1">
            <a:schemeClr val="accent3"/>
          </a:effectRef>
          <a:fontRef idx="minor">
            <a:schemeClr val="dk1"/>
          </a:fontRef>
        </p:style>
        <p:txBody>
          <a:bodyPr spcFirstLastPara="0" vert="horz" wrap="square" lIns="227585" tIns="67372" rIns="67372" bIns="67373" numCol="1" spcCol="1270" anchor="ctr" anchorCtr="0">
            <a:noAutofit/>
          </a:bodyPr>
          <a:lstStyle/>
          <a:p>
            <a:r>
              <a:rPr lang="bn-BD" sz="3200" dirty="0" smtClean="0">
                <a:latin typeface="NikoshBAN" pitchFamily="2" charset="0"/>
                <a:cs typeface="NikoshBAN" pitchFamily="2" charset="0"/>
                <a:sym typeface="Wingdings"/>
              </a:rPr>
              <a:t></a:t>
            </a:r>
            <a:r>
              <a:rPr lang="bn-BD" sz="3200" dirty="0">
                <a:latin typeface="NikoshBAN" pitchFamily="2" charset="0"/>
                <a:cs typeface="NikoshBAN" pitchFamily="2" charset="0"/>
              </a:rPr>
              <a:t>পর্যাবৃত্ত গতি ব্যাখ্যা করতে </a:t>
            </a:r>
            <a:r>
              <a:rPr lang="bn-BD" sz="3200" dirty="0" smtClean="0">
                <a:latin typeface="NikoshBAN" pitchFamily="2" charset="0"/>
                <a:cs typeface="NikoshBAN" pitchFamily="2" charset="0"/>
              </a:rPr>
              <a:t>পারবে</a:t>
            </a:r>
            <a:r>
              <a:rPr lang="en-US" sz="3200" dirty="0">
                <a:latin typeface="NikoshBAN" pitchFamily="2" charset="0"/>
                <a:cs typeface="NikoshBAN" pitchFamily="2" charset="0"/>
              </a:rPr>
              <a:t>;</a:t>
            </a:r>
            <a:endParaRPr lang="bn-BD" sz="3200" dirty="0">
              <a:latin typeface="NikoshBAN" pitchFamily="2" charset="0"/>
              <a:cs typeface="NikoshBAN" pitchFamily="2" charset="0"/>
            </a:endParaRPr>
          </a:p>
        </p:txBody>
      </p:sp>
      <p:sp>
        <p:nvSpPr>
          <p:cNvPr id="5" name="Freeform 4"/>
          <p:cNvSpPr/>
          <p:nvPr/>
        </p:nvSpPr>
        <p:spPr>
          <a:xfrm>
            <a:off x="1354888" y="5019214"/>
            <a:ext cx="6722311" cy="1076786"/>
          </a:xfrm>
          <a:custGeom>
            <a:avLst/>
            <a:gdLst>
              <a:gd name="connsiteX0" fmla="*/ 160647 w 963860"/>
              <a:gd name="connsiteY0" fmla="*/ 0 h 7420195"/>
              <a:gd name="connsiteX1" fmla="*/ 803213 w 963860"/>
              <a:gd name="connsiteY1" fmla="*/ 0 h 7420195"/>
              <a:gd name="connsiteX2" fmla="*/ 963860 w 963860"/>
              <a:gd name="connsiteY2" fmla="*/ 160647 h 7420195"/>
              <a:gd name="connsiteX3" fmla="*/ 963860 w 963860"/>
              <a:gd name="connsiteY3" fmla="*/ 7420195 h 7420195"/>
              <a:gd name="connsiteX4" fmla="*/ 963860 w 963860"/>
              <a:gd name="connsiteY4" fmla="*/ 7420195 h 7420195"/>
              <a:gd name="connsiteX5" fmla="*/ 0 w 963860"/>
              <a:gd name="connsiteY5" fmla="*/ 7420195 h 7420195"/>
              <a:gd name="connsiteX6" fmla="*/ 0 w 963860"/>
              <a:gd name="connsiteY6" fmla="*/ 7420195 h 7420195"/>
              <a:gd name="connsiteX7" fmla="*/ 0 w 963860"/>
              <a:gd name="connsiteY7" fmla="*/ 160647 h 7420195"/>
              <a:gd name="connsiteX8" fmla="*/ 160647 w 963860"/>
              <a:gd name="connsiteY8" fmla="*/ 0 h 742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60" h="7420195">
                <a:moveTo>
                  <a:pt x="963860" y="1236730"/>
                </a:moveTo>
                <a:lnTo>
                  <a:pt x="963860" y="6183465"/>
                </a:lnTo>
                <a:cubicBezTo>
                  <a:pt x="963860" y="6866491"/>
                  <a:pt x="954517" y="7420191"/>
                  <a:pt x="942992" y="7420191"/>
                </a:cubicBezTo>
                <a:lnTo>
                  <a:pt x="0" y="7420191"/>
                </a:lnTo>
                <a:lnTo>
                  <a:pt x="0" y="7420191"/>
                </a:lnTo>
                <a:lnTo>
                  <a:pt x="0" y="4"/>
                </a:lnTo>
                <a:lnTo>
                  <a:pt x="0" y="4"/>
                </a:lnTo>
                <a:lnTo>
                  <a:pt x="942992" y="4"/>
                </a:lnTo>
                <a:cubicBezTo>
                  <a:pt x="954517" y="4"/>
                  <a:pt x="963860" y="553704"/>
                  <a:pt x="963860" y="1236730"/>
                </a:cubicBezTo>
                <a:close/>
              </a:path>
            </a:pathLst>
          </a:custGeom>
          <a:ln/>
        </p:spPr>
        <p:style>
          <a:lnRef idx="1">
            <a:schemeClr val="accent3"/>
          </a:lnRef>
          <a:fillRef idx="2">
            <a:schemeClr val="accent3"/>
          </a:fillRef>
          <a:effectRef idx="1">
            <a:schemeClr val="accent3"/>
          </a:effectRef>
          <a:fontRef idx="minor">
            <a:schemeClr val="dk1"/>
          </a:fontRef>
        </p:style>
        <p:txBody>
          <a:bodyPr spcFirstLastPara="0" vert="horz" wrap="square" lIns="199137" tIns="64832" rIns="64832" bIns="64833" numCol="1" spcCol="1270" anchor="ctr" anchorCtr="0">
            <a:noAutofit/>
          </a:bodyPr>
          <a:lstStyle/>
          <a:p>
            <a:r>
              <a:rPr lang="bn-BD" sz="3200" dirty="0" smtClean="0">
                <a:latin typeface="NikoshBAN" pitchFamily="2" charset="0"/>
                <a:cs typeface="NikoshBAN" pitchFamily="2" charset="0"/>
                <a:sym typeface="Wingdings"/>
              </a:rPr>
              <a:t></a:t>
            </a:r>
            <a:r>
              <a:rPr lang="bn-BD" sz="3200" dirty="0">
                <a:latin typeface="NikoshBAN" pitchFamily="2" charset="0"/>
                <a:cs typeface="NikoshBAN" pitchFamily="2" charset="0"/>
              </a:rPr>
              <a:t>দোলন বা স্পন্দন গতি ব্যাখ্যা করতে পারবে।</a:t>
            </a:r>
          </a:p>
        </p:txBody>
      </p:sp>
      <p:sp>
        <p:nvSpPr>
          <p:cNvPr id="7" name="Pentagon 6"/>
          <p:cNvSpPr/>
          <p:nvPr/>
        </p:nvSpPr>
        <p:spPr>
          <a:xfrm>
            <a:off x="3643857" y="178249"/>
            <a:ext cx="1842543" cy="803564"/>
          </a:xfrm>
          <a:prstGeom prst="homePlate">
            <a:avLst>
              <a:gd name="adj" fmla="val 951"/>
            </a:avLst>
          </a:prstGeom>
          <a:ln/>
        </p:spPr>
        <p:style>
          <a:lnRef idx="1">
            <a:schemeClr val="accent5"/>
          </a:lnRef>
          <a:fillRef idx="3">
            <a:schemeClr val="accent5"/>
          </a:fillRef>
          <a:effectRef idx="2">
            <a:schemeClr val="accent5"/>
          </a:effectRef>
          <a:fontRef idx="minor">
            <a:schemeClr val="lt1"/>
          </a:fontRef>
        </p:style>
        <p:txBody>
          <a:bodyPr rtlCol="0" anchor="ctr"/>
          <a:lstStyle/>
          <a:p>
            <a:r>
              <a:rPr lang="bn-BD" sz="4400" dirty="0" smtClean="0">
                <a:solidFill>
                  <a:schemeClr val="bg1"/>
                </a:solidFill>
                <a:latin typeface="NikoshBAN" pitchFamily="2" charset="0"/>
                <a:cs typeface="NikoshBAN" pitchFamily="2" charset="0"/>
              </a:rPr>
              <a:t>শিখনফল</a:t>
            </a:r>
            <a:endParaRPr lang="en-US" sz="40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1957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22070" y="2410691"/>
            <a:ext cx="2244441" cy="1898073"/>
          </a:xfrm>
          <a:prstGeom prst="ellipse">
            <a:avLst/>
          </a:prstGeom>
          <a:blipFill>
            <a:blip r:embed="rId2"/>
            <a:tile tx="0" ty="0" sx="100000" sy="100000" flip="none" algn="tl"/>
          </a:blip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solidFill>
                  <a:schemeClr val="tx1"/>
                </a:solidFill>
                <a:latin typeface="NikoshBAN" pitchFamily="2" charset="0"/>
                <a:cs typeface="NikoshBAN" pitchFamily="2" charset="0"/>
              </a:rPr>
              <a:t>গতি</a:t>
            </a:r>
            <a:endParaRPr lang="en-US" sz="6600" dirty="0">
              <a:solidFill>
                <a:schemeClr val="tx1"/>
              </a:solidFill>
              <a:latin typeface="NikoshBAN" pitchFamily="2" charset="0"/>
              <a:cs typeface="NikoshBAN" pitchFamily="2" charset="0"/>
            </a:endParaRPr>
          </a:p>
        </p:txBody>
      </p:sp>
      <p:sp>
        <p:nvSpPr>
          <p:cNvPr id="3" name="Oval Callout 2"/>
          <p:cNvSpPr/>
          <p:nvPr/>
        </p:nvSpPr>
        <p:spPr>
          <a:xfrm>
            <a:off x="6366166" y="3401292"/>
            <a:ext cx="2286000" cy="1850923"/>
          </a:xfrm>
          <a:prstGeom prst="wedgeEllipseCallout">
            <a:avLst>
              <a:gd name="adj1" fmla="val -83184"/>
              <a:gd name="adj2" fmla="val -36876"/>
            </a:avLst>
          </a:prstGeom>
          <a:blipFill>
            <a:blip r:embed="rId2"/>
            <a:tile tx="0" ty="0" sx="100000" sy="100000" flip="none" algn="tl"/>
          </a:blip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ঘূর্ণন চলনগতি</a:t>
            </a:r>
          </a:p>
          <a:p>
            <a:pPr algn="ctr"/>
            <a:r>
              <a:rPr lang="bn-BD" sz="2800" dirty="0" smtClean="0">
                <a:solidFill>
                  <a:schemeClr val="tx1"/>
                </a:solidFill>
                <a:latin typeface="NikoshBAN" pitchFamily="2" charset="0"/>
                <a:cs typeface="NikoshBAN" pitchFamily="2" charset="0"/>
              </a:rPr>
              <a:t>বা</a:t>
            </a:r>
          </a:p>
          <a:p>
            <a:pPr algn="ctr"/>
            <a:r>
              <a:rPr lang="bn-BD" sz="2800" dirty="0" smtClean="0">
                <a:solidFill>
                  <a:schemeClr val="tx1"/>
                </a:solidFill>
                <a:latin typeface="NikoshBAN" pitchFamily="2" charset="0"/>
                <a:cs typeface="NikoshBAN" pitchFamily="2" charset="0"/>
              </a:rPr>
              <a:t>জটিল গতি</a:t>
            </a:r>
            <a:endParaRPr lang="en-US" sz="2800" dirty="0">
              <a:latin typeface="NikoshBAN" pitchFamily="2" charset="0"/>
              <a:cs typeface="NikoshBAN" pitchFamily="2" charset="0"/>
            </a:endParaRPr>
          </a:p>
        </p:txBody>
      </p:sp>
      <p:sp>
        <p:nvSpPr>
          <p:cNvPr id="4" name="Oval Callout 3"/>
          <p:cNvSpPr/>
          <p:nvPr/>
        </p:nvSpPr>
        <p:spPr>
          <a:xfrm>
            <a:off x="942117" y="1212273"/>
            <a:ext cx="2286000" cy="1821873"/>
          </a:xfrm>
          <a:prstGeom prst="wedgeEllipseCallout">
            <a:avLst>
              <a:gd name="adj1" fmla="val 60513"/>
              <a:gd name="adj2" fmla="val 49512"/>
            </a:avLst>
          </a:prstGeom>
          <a:blipFill>
            <a:blip r:embed="rId2"/>
            <a:tile tx="0" ty="0" sx="100000" sy="100000" flip="none" algn="tl"/>
          </a:blip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চলন</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গতি</a:t>
            </a:r>
            <a:endParaRPr lang="en-US" sz="3600" dirty="0">
              <a:solidFill>
                <a:schemeClr val="tx1"/>
              </a:solidFill>
              <a:latin typeface="NikoshBAN" pitchFamily="2" charset="0"/>
              <a:cs typeface="NikoshBAN" pitchFamily="2" charset="0"/>
            </a:endParaRPr>
          </a:p>
        </p:txBody>
      </p:sp>
      <p:sp>
        <p:nvSpPr>
          <p:cNvPr id="5" name="Oval Callout 4"/>
          <p:cNvSpPr/>
          <p:nvPr/>
        </p:nvSpPr>
        <p:spPr>
          <a:xfrm>
            <a:off x="928263" y="3692235"/>
            <a:ext cx="2209800" cy="2133600"/>
          </a:xfrm>
          <a:prstGeom prst="wedgeEllipseCallout">
            <a:avLst>
              <a:gd name="adj1" fmla="val 67811"/>
              <a:gd name="adj2" fmla="val -44894"/>
            </a:avLst>
          </a:prstGeom>
          <a:blipFill>
            <a:blip r:embed="rId2"/>
            <a:tile tx="0" ty="0" sx="100000" sy="100000" flip="none" algn="tl"/>
          </a:blip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স্পন্দনগতি</a:t>
            </a:r>
          </a:p>
          <a:p>
            <a:pPr algn="ctr"/>
            <a:r>
              <a:rPr lang="bn-BD" sz="2400" dirty="0" smtClean="0">
                <a:solidFill>
                  <a:schemeClr val="tx1"/>
                </a:solidFill>
                <a:latin typeface="NikoshBAN" pitchFamily="2" charset="0"/>
                <a:cs typeface="NikoshBAN" pitchFamily="2" charset="0"/>
              </a:rPr>
              <a:t>বা দোলন গতি</a:t>
            </a:r>
            <a:endParaRPr lang="en-US" sz="2400" dirty="0">
              <a:solidFill>
                <a:schemeClr val="tx1"/>
              </a:solidFill>
              <a:latin typeface="NikoshBAN" pitchFamily="2" charset="0"/>
              <a:cs typeface="NikoshBAN" pitchFamily="2" charset="0"/>
            </a:endParaRPr>
          </a:p>
        </p:txBody>
      </p:sp>
      <p:sp>
        <p:nvSpPr>
          <p:cNvPr id="6" name="Oval Callout 5"/>
          <p:cNvSpPr/>
          <p:nvPr/>
        </p:nvSpPr>
        <p:spPr>
          <a:xfrm>
            <a:off x="3643747" y="4675910"/>
            <a:ext cx="2209800" cy="1835727"/>
          </a:xfrm>
          <a:prstGeom prst="wedgeEllipseCallout">
            <a:avLst>
              <a:gd name="adj1" fmla="val -4466"/>
              <a:gd name="adj2" fmla="val -70461"/>
            </a:avLst>
          </a:prstGeom>
          <a:blipFill>
            <a:blip r:embed="rId2"/>
            <a:tile tx="0" ty="0" sx="100000" sy="100000" flip="none" algn="tl"/>
          </a:blip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itchFamily="2" charset="0"/>
                <a:cs typeface="NikoshBAN" pitchFamily="2" charset="0"/>
              </a:rPr>
              <a:t>পর্যাবৃত্ত</a:t>
            </a:r>
            <a:r>
              <a:rPr lang="bn-BD" sz="2800" dirty="0" smtClean="0">
                <a:solidFill>
                  <a:schemeClr val="tx1"/>
                </a:solidFill>
                <a:latin typeface="NikoshBAN" pitchFamily="2" charset="0"/>
                <a:cs typeface="NikoshBAN" pitchFamily="2" charset="0"/>
              </a:rPr>
              <a:t> গতি</a:t>
            </a:r>
            <a:endParaRPr lang="en-US" sz="2800" dirty="0">
              <a:solidFill>
                <a:schemeClr val="tx1"/>
              </a:solidFill>
              <a:latin typeface="NikoshBAN" pitchFamily="2" charset="0"/>
              <a:cs typeface="NikoshBAN" pitchFamily="2" charset="0"/>
            </a:endParaRPr>
          </a:p>
        </p:txBody>
      </p:sp>
      <p:sp>
        <p:nvSpPr>
          <p:cNvPr id="7" name="Oval Callout 6"/>
          <p:cNvSpPr/>
          <p:nvPr/>
        </p:nvSpPr>
        <p:spPr>
          <a:xfrm>
            <a:off x="5763495" y="1087582"/>
            <a:ext cx="2286000" cy="1821873"/>
          </a:xfrm>
          <a:prstGeom prst="wedgeEllipseCallout">
            <a:avLst>
              <a:gd name="adj1" fmla="val -58275"/>
              <a:gd name="adj2" fmla="val 51794"/>
            </a:avLst>
          </a:prstGeom>
          <a:blipFill>
            <a:blip r:embed="rId2"/>
            <a:tile tx="0" ty="0" sx="100000" sy="100000" flip="none" algn="tl"/>
          </a:blip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itchFamily="2" charset="0"/>
                <a:cs typeface="NikoshBAN" pitchFamily="2" charset="0"/>
              </a:rPr>
              <a:t>ঘ</a:t>
            </a:r>
            <a:r>
              <a:rPr lang="bn-BD" sz="3600" dirty="0" smtClean="0">
                <a:solidFill>
                  <a:schemeClr val="tx1"/>
                </a:solidFill>
                <a:latin typeface="NikoshBAN" pitchFamily="2" charset="0"/>
                <a:cs typeface="NikoshBAN" pitchFamily="2" charset="0"/>
              </a:rPr>
              <a:t>ূ</a:t>
            </a:r>
            <a:r>
              <a:rPr lang="en-US" sz="3600" dirty="0" err="1" smtClean="0">
                <a:solidFill>
                  <a:schemeClr val="tx1"/>
                </a:solidFill>
                <a:latin typeface="NikoshBAN" pitchFamily="2" charset="0"/>
                <a:cs typeface="NikoshBAN" pitchFamily="2" charset="0"/>
              </a:rPr>
              <a:t>র্ণন</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গতি</a:t>
            </a:r>
            <a:endParaRPr lang="en-US" sz="3600" dirty="0">
              <a:solidFill>
                <a:schemeClr val="tx1"/>
              </a:solidFill>
              <a:latin typeface="NikoshBAN" pitchFamily="2" charset="0"/>
              <a:cs typeface="NikoshBAN" pitchFamily="2" charset="0"/>
            </a:endParaRPr>
          </a:p>
        </p:txBody>
      </p:sp>
      <p:sp>
        <p:nvSpPr>
          <p:cNvPr id="8" name="TextBox 7"/>
          <p:cNvSpPr txBox="1"/>
          <p:nvPr/>
        </p:nvSpPr>
        <p:spPr>
          <a:xfrm>
            <a:off x="2909056" y="188248"/>
            <a:ext cx="2823005" cy="646331"/>
          </a:xfrm>
          <a:prstGeom prst="rect">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3600" dirty="0" smtClean="0">
                <a:solidFill>
                  <a:schemeClr val="bg1"/>
                </a:solidFill>
                <a:latin typeface="NikoshBAN" pitchFamily="2" charset="0"/>
                <a:cs typeface="NikoshBAN" pitchFamily="2" charset="0"/>
              </a:rPr>
              <a:t>বিভিন্ন ধরনের গতি</a:t>
            </a:r>
            <a:endParaRPr lang="en-US" sz="3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4095203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27018" y="1607133"/>
            <a:ext cx="6151418" cy="4045528"/>
            <a:chOff x="1427018" y="1427018"/>
            <a:chExt cx="6151418" cy="4045528"/>
          </a:xfrm>
        </p:grpSpPr>
        <p:sp>
          <p:nvSpPr>
            <p:cNvPr id="2" name="TextBox 1"/>
            <p:cNvSpPr txBox="1"/>
            <p:nvPr/>
          </p:nvSpPr>
          <p:spPr>
            <a:xfrm>
              <a:off x="2050473" y="2366949"/>
              <a:ext cx="4904509" cy="206210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3200" dirty="0" smtClean="0">
                  <a:latin typeface="NikoshBAN" pitchFamily="2" charset="0"/>
                  <a:cs typeface="NikoshBAN" pitchFamily="2" charset="0"/>
                </a:rPr>
                <a:t>২য় ক্লাস</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আমরা দশম অধ্যায়ের গত ১ম ক্লাসে যে গতিগুলো নিয়ে আলোচনা করেছিলাম আজ আমরা আলোচনা করব অবশিষ্ট গতিগুলো নিয়ে:</a:t>
              </a:r>
              <a:endParaRPr lang="en-US" sz="3200" dirty="0">
                <a:latin typeface="NikoshBAN" pitchFamily="2" charset="0"/>
                <a:cs typeface="NikoshBAN" pitchFamily="2" charset="0"/>
              </a:endParaRPr>
            </a:p>
          </p:txBody>
        </p:sp>
        <p:sp>
          <p:nvSpPr>
            <p:cNvPr id="3" name="Oval 2"/>
            <p:cNvSpPr/>
            <p:nvPr/>
          </p:nvSpPr>
          <p:spPr>
            <a:xfrm>
              <a:off x="1427018" y="1427018"/>
              <a:ext cx="6151418" cy="4045528"/>
            </a:xfrm>
            <a:prstGeom prst="ellipse">
              <a:avLst/>
            </a:prstGeom>
            <a:noFill/>
            <a:ln w="127000">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8812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OEL\Desktop\GIF=25-9-14\animated-bicycle-image-001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2188" y="1815152"/>
            <a:ext cx="2422192" cy="197967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406682" y="302616"/>
            <a:ext cx="2577950" cy="76944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just"/>
            <a:r>
              <a:rPr lang="bn-BD" sz="4400" dirty="0">
                <a:latin typeface="NikoshBAN" pitchFamily="2" charset="0"/>
                <a:cs typeface="NikoshBAN" pitchFamily="2" charset="0"/>
              </a:rPr>
              <a:t>ঘূর্ণন </a:t>
            </a:r>
            <a:r>
              <a:rPr lang="bn-BD" sz="4400" dirty="0" smtClean="0">
                <a:latin typeface="NikoshBAN" pitchFamily="2" charset="0"/>
                <a:cs typeface="NikoshBAN" pitchFamily="2" charset="0"/>
              </a:rPr>
              <a:t>চলনগতি</a:t>
            </a:r>
            <a:endParaRPr lang="en-US" sz="4400" dirty="0">
              <a:latin typeface="NikoshBAN" pitchFamily="2" charset="0"/>
              <a:cs typeface="NikoshBAN" pitchFamily="2" charset="0"/>
            </a:endParaRPr>
          </a:p>
        </p:txBody>
      </p:sp>
      <p:pic>
        <p:nvPicPr>
          <p:cNvPr id="21" name="Picture 3" descr="C:\Users\DOEL\Desktop\werkzeuge-041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3999" y="1692322"/>
            <a:ext cx="3267060" cy="2107418"/>
          </a:xfrm>
          <a:prstGeom prst="rect">
            <a:avLst/>
          </a:prstGeom>
          <a:noFill/>
          <a:ln w="3175">
            <a:noFill/>
          </a:ln>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765936" y="4739811"/>
            <a:ext cx="6165273" cy="1200329"/>
            <a:chOff x="2410691" y="3978629"/>
            <a:chExt cx="6165273" cy="1200329"/>
          </a:xfrm>
        </p:grpSpPr>
        <p:pic>
          <p:nvPicPr>
            <p:cNvPr id="13" name="Picture 12" descr="C:\Users\DOEL\Desktop\k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3843" y="4029398"/>
              <a:ext cx="1149516" cy="108337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410691" y="3978629"/>
              <a:ext cx="6165273" cy="120032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bn-BD" sz="3600" b="1" dirty="0" smtClean="0">
                  <a:solidFill>
                    <a:schemeClr val="tx1"/>
                  </a:solidFill>
                  <a:latin typeface="NikoshBAN" pitchFamily="2" charset="0"/>
                  <a:cs typeface="NikoshBAN" pitchFamily="2" charset="0"/>
                  <a:sym typeface="Wingdings"/>
                </a:rPr>
                <a:t>সাইকেলের চাকার গতি বা ড্রিল মেশিনের গতিকে কোন গতি বলা যেতে পারে?</a:t>
              </a:r>
              <a:endParaRPr lang="en-US" sz="3600" dirty="0">
                <a:solidFill>
                  <a:schemeClr val="tx1"/>
                </a:solidFill>
              </a:endParaRPr>
            </a:p>
          </p:txBody>
        </p:sp>
      </p:grpSp>
    </p:spTree>
    <p:extLst>
      <p:ext uri="{BB962C8B-B14F-4D97-AF65-F5344CB8AC3E}">
        <p14:creationId xmlns:p14="http://schemas.microsoft.com/office/powerpoint/2010/main" val="1000075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1000"/>
                                        <p:tgtEl>
                                          <p:spTgt spid="12"/>
                                        </p:tgtEl>
                                      </p:cBhvr>
                                    </p:animEffect>
                                    <p:set>
                                      <p:cBhvr>
                                        <p:cTn id="13" dur="1" fill="hold">
                                          <p:stCondLst>
                                            <p:cond delay="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2280</TotalTime>
  <Words>710</Words>
  <Application>Microsoft Office PowerPoint</Application>
  <PresentationFormat>On-screen Show (4:3)</PresentationFormat>
  <Paragraphs>104</Paragraphs>
  <Slides>20</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Picture (32-bit)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TSS</cp:lastModifiedBy>
  <cp:revision>801</cp:revision>
  <dcterms:created xsi:type="dcterms:W3CDTF">2014-09-19T01:15:52Z</dcterms:created>
  <dcterms:modified xsi:type="dcterms:W3CDTF">2016-08-10T04:52:17Z</dcterms:modified>
</cp:coreProperties>
</file>